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58" r:id="rId4"/>
    <p:sldId id="259" r:id="rId5"/>
    <p:sldId id="291" r:id="rId6"/>
    <p:sldId id="260" r:id="rId7"/>
    <p:sldId id="261" r:id="rId8"/>
    <p:sldId id="263" r:id="rId9"/>
    <p:sldId id="264" r:id="rId10"/>
    <p:sldId id="271" r:id="rId11"/>
    <p:sldId id="265" r:id="rId12"/>
    <p:sldId id="266" r:id="rId13"/>
    <p:sldId id="292" r:id="rId14"/>
    <p:sldId id="293" r:id="rId15"/>
    <p:sldId id="267" r:id="rId16"/>
    <p:sldId id="268" r:id="rId17"/>
    <p:sldId id="269" r:id="rId18"/>
    <p:sldId id="270"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8" r:id="rId34"/>
    <p:sldId id="289" r:id="rId35"/>
    <p:sldId id="290"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F97"/>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896" autoAdjust="0"/>
    <p:restoredTop sz="91634" autoAdjust="0"/>
  </p:normalViewPr>
  <p:slideViewPr>
    <p:cSldViewPr snapToGrid="0" snapToObjects="1">
      <p:cViewPr>
        <p:scale>
          <a:sx n="100" d="100"/>
          <a:sy n="100" d="100"/>
        </p:scale>
        <p:origin x="-520" y="-8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hdphoto1.wdp>
</file>

<file path=ppt/media/hdphoto2.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B113A91-BC2C-CD4B-AE33-348F5AF3C9AB}" type="datetimeFigureOut">
              <a:rPr lang="en-US" smtClean="0"/>
              <a:t>21/04/15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EC0B35A-1C00-8644-AA1E-1C168DE065EB}" type="slidenum">
              <a:rPr lang="en-US" smtClean="0"/>
              <a:t>‹#›</a:t>
            </a:fld>
            <a:endParaRPr lang="en-US"/>
          </a:p>
        </p:txBody>
      </p:sp>
    </p:spTree>
    <p:extLst>
      <p:ext uri="{BB962C8B-B14F-4D97-AF65-F5344CB8AC3E}">
        <p14:creationId xmlns:p14="http://schemas.microsoft.com/office/powerpoint/2010/main" val="352609507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Consolidation can be a fast or slow process.</a:t>
            </a:r>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4</a:t>
            </a:fld>
            <a:endParaRPr lang="en-US"/>
          </a:p>
        </p:txBody>
      </p:sp>
    </p:spTree>
    <p:extLst>
      <p:ext uri="{BB962C8B-B14F-4D97-AF65-F5344CB8AC3E}">
        <p14:creationId xmlns:p14="http://schemas.microsoft.com/office/powerpoint/2010/main" val="2873347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13</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14</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15</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16</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17</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18</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19</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20</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Baddeley</a:t>
            </a:r>
            <a:r>
              <a:rPr lang="en-US" dirty="0" smtClean="0"/>
              <a:t> tested divers on memory for information encoded in the swimming pool.  They performed better when tested in the same context.</a:t>
            </a:r>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21</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22</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Memory is changeable.  It is also open to suggestion in this way by introducing elements that didn’t occur.</a:t>
            </a:r>
          </a:p>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5</a:t>
            </a:fld>
            <a:endParaRPr lang="en-US"/>
          </a:p>
        </p:txBody>
      </p:sp>
    </p:spTree>
    <p:extLst>
      <p:ext uri="{BB962C8B-B14F-4D97-AF65-F5344CB8AC3E}">
        <p14:creationId xmlns:p14="http://schemas.microsoft.com/office/powerpoint/2010/main" val="28733476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23</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smtClean="0">
              <a:latin typeface="Arial"/>
              <a:cs typeface="Arial"/>
            </a:endParaRPr>
          </a:p>
          <a:p>
            <a:r>
              <a:rPr lang="en-US" sz="1200" dirty="0" smtClean="0">
                <a:latin typeface="Arial"/>
                <a:cs typeface="Arial"/>
              </a:rPr>
              <a:t>Second season issues in new players in the premier league – opponents build up a better model of their probable </a:t>
            </a:r>
            <a:r>
              <a:rPr lang="en-US" sz="1200" dirty="0" err="1" smtClean="0">
                <a:latin typeface="Arial"/>
                <a:cs typeface="Arial"/>
              </a:rPr>
              <a:t>behaviour</a:t>
            </a:r>
            <a:r>
              <a:rPr lang="en-US" sz="1200" dirty="0" smtClean="0">
                <a:latin typeface="Arial"/>
                <a:cs typeface="Arial"/>
              </a:rPr>
              <a:t> after a season playing against them. </a:t>
            </a:r>
          </a:p>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24</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25</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26</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27</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28</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Confabulation is providing plausible memory cobbled together</a:t>
            </a:r>
            <a:r>
              <a:rPr lang="en-US" baseline="0" dirty="0" smtClean="0"/>
              <a:t> from past experiences and known facts but </a:t>
            </a:r>
            <a:r>
              <a:rPr lang="en-US" dirty="0" smtClean="0"/>
              <a:t>that didn’t really happen in the event being described.. </a:t>
            </a:r>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29</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30</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31</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32</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Delayed Response </a:t>
            </a:r>
            <a:r>
              <a:rPr lang="en-US" dirty="0" smtClean="0"/>
              <a:t>Task.  During the delay the learned has to store a representation of the stimulus.  PFC active</a:t>
            </a:r>
            <a:r>
              <a:rPr lang="en-US" baseline="0" dirty="0" smtClean="0"/>
              <a:t> in the storage period so suggest PFC important for storage in WM.</a:t>
            </a:r>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6</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33</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34</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Delayed </a:t>
            </a:r>
            <a:r>
              <a:rPr lang="en-US" smtClean="0"/>
              <a:t>Response Task</a:t>
            </a:r>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7</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8</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Also referred to it as a silkworm</a:t>
            </a:r>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9</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10</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11</a:t>
            </a:fld>
            <a:endParaRPr lang="en-US"/>
          </a:p>
        </p:txBody>
      </p:sp>
    </p:spTree>
    <p:extLst>
      <p:ext uri="{BB962C8B-B14F-4D97-AF65-F5344CB8AC3E}">
        <p14:creationId xmlns:p14="http://schemas.microsoft.com/office/powerpoint/2010/main" val="1471687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C0B35A-1C00-8644-AA1E-1C168DE065EB}" type="slidenum">
              <a:rPr lang="en-US" smtClean="0"/>
              <a:t>12</a:t>
            </a:fld>
            <a:endParaRPr lang="en-US"/>
          </a:p>
        </p:txBody>
      </p:sp>
    </p:spTree>
    <p:extLst>
      <p:ext uri="{BB962C8B-B14F-4D97-AF65-F5344CB8AC3E}">
        <p14:creationId xmlns:p14="http://schemas.microsoft.com/office/powerpoint/2010/main" val="14716870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63346CCA-4310-FB4A-BC7C-BC65EDC91B0C}" type="datetimeFigureOut">
              <a:rPr lang="en-US" smtClean="0"/>
              <a:t>21/04/15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394F8-48F7-D040-9B4D-EF1459B506CC}" type="slidenum">
              <a:rPr lang="en-US" smtClean="0"/>
              <a:t>‹#›</a:t>
            </a:fld>
            <a:endParaRPr lang="en-US"/>
          </a:p>
        </p:txBody>
      </p:sp>
    </p:spTree>
    <p:extLst>
      <p:ext uri="{BB962C8B-B14F-4D97-AF65-F5344CB8AC3E}">
        <p14:creationId xmlns:p14="http://schemas.microsoft.com/office/powerpoint/2010/main" val="74707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63346CCA-4310-FB4A-BC7C-BC65EDC91B0C}" type="datetimeFigureOut">
              <a:rPr lang="en-US" smtClean="0"/>
              <a:t>21/04/15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394F8-48F7-D040-9B4D-EF1459B506CC}" type="slidenum">
              <a:rPr lang="en-US" smtClean="0"/>
              <a:t>‹#›</a:t>
            </a:fld>
            <a:endParaRPr lang="en-US"/>
          </a:p>
        </p:txBody>
      </p:sp>
    </p:spTree>
    <p:extLst>
      <p:ext uri="{BB962C8B-B14F-4D97-AF65-F5344CB8AC3E}">
        <p14:creationId xmlns:p14="http://schemas.microsoft.com/office/powerpoint/2010/main" val="3094273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63346CCA-4310-FB4A-BC7C-BC65EDC91B0C}" type="datetimeFigureOut">
              <a:rPr lang="en-US" smtClean="0"/>
              <a:t>21/04/15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394F8-48F7-D040-9B4D-EF1459B506CC}" type="slidenum">
              <a:rPr lang="en-US" smtClean="0"/>
              <a:t>‹#›</a:t>
            </a:fld>
            <a:endParaRPr lang="en-US"/>
          </a:p>
        </p:txBody>
      </p:sp>
    </p:spTree>
    <p:extLst>
      <p:ext uri="{BB962C8B-B14F-4D97-AF65-F5344CB8AC3E}">
        <p14:creationId xmlns:p14="http://schemas.microsoft.com/office/powerpoint/2010/main" val="3120325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63346CCA-4310-FB4A-BC7C-BC65EDC91B0C}" type="datetimeFigureOut">
              <a:rPr lang="en-US" smtClean="0"/>
              <a:t>21/04/15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394F8-48F7-D040-9B4D-EF1459B506CC}" type="slidenum">
              <a:rPr lang="en-US" smtClean="0"/>
              <a:t>‹#›</a:t>
            </a:fld>
            <a:endParaRPr lang="en-US"/>
          </a:p>
        </p:txBody>
      </p:sp>
    </p:spTree>
    <p:extLst>
      <p:ext uri="{BB962C8B-B14F-4D97-AF65-F5344CB8AC3E}">
        <p14:creationId xmlns:p14="http://schemas.microsoft.com/office/powerpoint/2010/main" val="1620467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63346CCA-4310-FB4A-BC7C-BC65EDC91B0C}" type="datetimeFigureOut">
              <a:rPr lang="en-US" smtClean="0"/>
              <a:t>21/04/15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394F8-48F7-D040-9B4D-EF1459B506CC}" type="slidenum">
              <a:rPr lang="en-US" smtClean="0"/>
              <a:t>‹#›</a:t>
            </a:fld>
            <a:endParaRPr lang="en-US"/>
          </a:p>
        </p:txBody>
      </p:sp>
    </p:spTree>
    <p:extLst>
      <p:ext uri="{BB962C8B-B14F-4D97-AF65-F5344CB8AC3E}">
        <p14:creationId xmlns:p14="http://schemas.microsoft.com/office/powerpoint/2010/main" val="1352761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63346CCA-4310-FB4A-BC7C-BC65EDC91B0C}" type="datetimeFigureOut">
              <a:rPr lang="en-US" smtClean="0"/>
              <a:t>21/04/15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394F8-48F7-D040-9B4D-EF1459B506CC}" type="slidenum">
              <a:rPr lang="en-US" smtClean="0"/>
              <a:t>‹#›</a:t>
            </a:fld>
            <a:endParaRPr lang="en-US"/>
          </a:p>
        </p:txBody>
      </p:sp>
    </p:spTree>
    <p:extLst>
      <p:ext uri="{BB962C8B-B14F-4D97-AF65-F5344CB8AC3E}">
        <p14:creationId xmlns:p14="http://schemas.microsoft.com/office/powerpoint/2010/main" val="38840320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63346CCA-4310-FB4A-BC7C-BC65EDC91B0C}" type="datetimeFigureOut">
              <a:rPr lang="en-US" smtClean="0"/>
              <a:t>21/04/15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6394F8-48F7-D040-9B4D-EF1459B506CC}" type="slidenum">
              <a:rPr lang="en-US" smtClean="0"/>
              <a:t>‹#›</a:t>
            </a:fld>
            <a:endParaRPr lang="en-US"/>
          </a:p>
        </p:txBody>
      </p:sp>
    </p:spTree>
    <p:extLst>
      <p:ext uri="{BB962C8B-B14F-4D97-AF65-F5344CB8AC3E}">
        <p14:creationId xmlns:p14="http://schemas.microsoft.com/office/powerpoint/2010/main" val="2536424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63346CCA-4310-FB4A-BC7C-BC65EDC91B0C}" type="datetimeFigureOut">
              <a:rPr lang="en-US" smtClean="0"/>
              <a:t>21/04/15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6394F8-48F7-D040-9B4D-EF1459B506CC}" type="slidenum">
              <a:rPr lang="en-US" smtClean="0"/>
              <a:t>‹#›</a:t>
            </a:fld>
            <a:endParaRPr lang="en-US"/>
          </a:p>
        </p:txBody>
      </p:sp>
    </p:spTree>
    <p:extLst>
      <p:ext uri="{BB962C8B-B14F-4D97-AF65-F5344CB8AC3E}">
        <p14:creationId xmlns:p14="http://schemas.microsoft.com/office/powerpoint/2010/main" val="3131686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346CCA-4310-FB4A-BC7C-BC65EDC91B0C}" type="datetimeFigureOut">
              <a:rPr lang="en-US" smtClean="0"/>
              <a:t>21/04/15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6394F8-48F7-D040-9B4D-EF1459B506CC}" type="slidenum">
              <a:rPr lang="en-US" smtClean="0"/>
              <a:t>‹#›</a:t>
            </a:fld>
            <a:endParaRPr lang="en-US"/>
          </a:p>
        </p:txBody>
      </p:sp>
    </p:spTree>
    <p:extLst>
      <p:ext uri="{BB962C8B-B14F-4D97-AF65-F5344CB8AC3E}">
        <p14:creationId xmlns:p14="http://schemas.microsoft.com/office/powerpoint/2010/main" val="42309577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63346CCA-4310-FB4A-BC7C-BC65EDC91B0C}" type="datetimeFigureOut">
              <a:rPr lang="en-US" smtClean="0"/>
              <a:t>21/04/15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394F8-48F7-D040-9B4D-EF1459B506CC}" type="slidenum">
              <a:rPr lang="en-US" smtClean="0"/>
              <a:t>‹#›</a:t>
            </a:fld>
            <a:endParaRPr lang="en-US"/>
          </a:p>
        </p:txBody>
      </p:sp>
    </p:spTree>
    <p:extLst>
      <p:ext uri="{BB962C8B-B14F-4D97-AF65-F5344CB8AC3E}">
        <p14:creationId xmlns:p14="http://schemas.microsoft.com/office/powerpoint/2010/main" val="2925360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63346CCA-4310-FB4A-BC7C-BC65EDC91B0C}" type="datetimeFigureOut">
              <a:rPr lang="en-US" smtClean="0"/>
              <a:t>21/04/15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394F8-48F7-D040-9B4D-EF1459B506CC}" type="slidenum">
              <a:rPr lang="en-US" smtClean="0"/>
              <a:t>‹#›</a:t>
            </a:fld>
            <a:endParaRPr lang="en-US"/>
          </a:p>
        </p:txBody>
      </p:sp>
    </p:spTree>
    <p:extLst>
      <p:ext uri="{BB962C8B-B14F-4D97-AF65-F5344CB8AC3E}">
        <p14:creationId xmlns:p14="http://schemas.microsoft.com/office/powerpoint/2010/main" val="388695035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346CCA-4310-FB4A-BC7C-BC65EDC91B0C}" type="datetimeFigureOut">
              <a:rPr lang="en-US" smtClean="0"/>
              <a:t>21/04/15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6394F8-48F7-D040-9B4D-EF1459B506CC}" type="slidenum">
              <a:rPr lang="en-US" smtClean="0"/>
              <a:t>‹#›</a:t>
            </a:fld>
            <a:endParaRPr lang="en-US"/>
          </a:p>
        </p:txBody>
      </p:sp>
    </p:spTree>
    <p:extLst>
      <p:ext uri="{BB962C8B-B14F-4D97-AF65-F5344CB8AC3E}">
        <p14:creationId xmlns:p14="http://schemas.microsoft.com/office/powerpoint/2010/main" val="22842976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www.hhmi.org/biointeractive/clive-wearing-plays-piano-despite-memory-defici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4" Type="http://schemas.microsoft.com/office/2007/relationships/hdphoto" Target="../media/hdphoto1.wdp"/><Relationship Id="rId5"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4" Type="http://schemas.microsoft.com/office/2007/relationships/hdphoto" Target="../media/hdphoto2.wdp"/><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hyperlink" Target="http://www.alz.org/news_and_events_16202.asp"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97924" y="1954181"/>
            <a:ext cx="7447321" cy="1754327"/>
          </a:xfrm>
          <a:prstGeom prst="rect">
            <a:avLst/>
          </a:prstGeom>
          <a:noFill/>
        </p:spPr>
        <p:txBody>
          <a:bodyPr wrap="none" rtlCol="0">
            <a:spAutoFit/>
          </a:bodyPr>
          <a:lstStyle/>
          <a:p>
            <a:pPr algn="ctr"/>
            <a:r>
              <a:rPr lang="en-US" sz="3600" dirty="0" smtClean="0">
                <a:latin typeface="Arial"/>
              </a:rPr>
              <a:t>PSYC10009: Biological Psychology</a:t>
            </a:r>
          </a:p>
          <a:p>
            <a:pPr algn="ctr"/>
            <a:endParaRPr lang="en-US" sz="3600" dirty="0">
              <a:latin typeface="Arial"/>
            </a:endParaRPr>
          </a:p>
          <a:p>
            <a:pPr algn="ctr"/>
            <a:r>
              <a:rPr lang="en-US" sz="3600" dirty="0" err="1" smtClean="0">
                <a:latin typeface="Arial"/>
              </a:rPr>
              <a:t>Dr</a:t>
            </a:r>
            <a:r>
              <a:rPr lang="en-US" sz="3600" dirty="0" smtClean="0">
                <a:latin typeface="Arial"/>
              </a:rPr>
              <a:t> David Turk</a:t>
            </a:r>
            <a:endParaRPr lang="en-US" sz="3600" dirty="0">
              <a:latin typeface="Arial"/>
            </a:endParaRPr>
          </a:p>
        </p:txBody>
      </p:sp>
    </p:spTree>
    <p:extLst>
      <p:ext uri="{BB962C8B-B14F-4D97-AF65-F5344CB8AC3E}">
        <p14:creationId xmlns:p14="http://schemas.microsoft.com/office/powerpoint/2010/main" val="67092628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850900" y="1066800"/>
            <a:ext cx="8026400" cy="1631216"/>
          </a:xfrm>
          <a:prstGeom prst="rect">
            <a:avLst/>
          </a:prstGeom>
          <a:noFill/>
        </p:spPr>
        <p:txBody>
          <a:bodyPr wrap="square" rtlCol="0">
            <a:spAutoFit/>
          </a:bodyPr>
          <a:lstStyle/>
          <a:p>
            <a:r>
              <a:rPr lang="en-US" sz="2000" dirty="0" smtClean="0">
                <a:latin typeface="Arial"/>
                <a:cs typeface="Arial"/>
              </a:rPr>
              <a:t>Henry </a:t>
            </a:r>
            <a:r>
              <a:rPr lang="en-US" sz="2000" dirty="0" err="1" smtClean="0">
                <a:latin typeface="Arial"/>
                <a:cs typeface="Arial"/>
              </a:rPr>
              <a:t>Molaison</a:t>
            </a:r>
            <a:r>
              <a:rPr lang="en-US" sz="2000" dirty="0" smtClean="0">
                <a:latin typeface="Arial"/>
                <a:cs typeface="Arial"/>
              </a:rPr>
              <a:t> (HM) – removal of bilateral hippocampus and medial temporal lobe as a treatment for severe epilepsy.</a:t>
            </a:r>
          </a:p>
          <a:p>
            <a:endParaRPr lang="en-US" sz="2000" dirty="0">
              <a:latin typeface="Arial"/>
              <a:cs typeface="Arial"/>
            </a:endParaRPr>
          </a:p>
          <a:p>
            <a:r>
              <a:rPr lang="en-US" sz="2000" dirty="0" smtClean="0">
                <a:latin typeface="Arial"/>
                <a:cs typeface="Arial"/>
              </a:rPr>
              <a:t>Surgery was successful in reducing the seizure frequency dramatically, but at a cost.</a:t>
            </a:r>
            <a:endParaRPr lang="en-US" sz="2000" dirty="0">
              <a:latin typeface="Arial"/>
              <a:cs typeface="Arial"/>
            </a:endParaRPr>
          </a:p>
        </p:txBody>
      </p:sp>
      <p:pic>
        <p:nvPicPr>
          <p:cNvPr id="6" name="Picture 5"/>
          <p:cNvPicPr>
            <a:picLocks noChangeAspect="1"/>
          </p:cNvPicPr>
          <p:nvPr/>
        </p:nvPicPr>
        <p:blipFill>
          <a:blip r:embed="rId3"/>
          <a:stretch>
            <a:fillRect/>
          </a:stretch>
        </p:blipFill>
        <p:spPr>
          <a:xfrm>
            <a:off x="850900" y="2953048"/>
            <a:ext cx="3162300" cy="3162300"/>
          </a:xfrm>
          <a:prstGeom prst="rect">
            <a:avLst/>
          </a:prstGeom>
        </p:spPr>
      </p:pic>
      <p:sp>
        <p:nvSpPr>
          <p:cNvPr id="7" name="TextBox 6"/>
          <p:cNvSpPr txBox="1"/>
          <p:nvPr/>
        </p:nvSpPr>
        <p:spPr>
          <a:xfrm>
            <a:off x="1604719" y="6166148"/>
            <a:ext cx="1633781" cy="369332"/>
          </a:xfrm>
          <a:prstGeom prst="rect">
            <a:avLst/>
          </a:prstGeom>
          <a:noFill/>
        </p:spPr>
        <p:txBody>
          <a:bodyPr wrap="none" rtlCol="0">
            <a:spAutoFit/>
          </a:bodyPr>
          <a:lstStyle/>
          <a:p>
            <a:r>
              <a:rPr lang="en-US" dirty="0" smtClean="0"/>
              <a:t>Normal Subject</a:t>
            </a:r>
            <a:endParaRPr lang="en-US" dirty="0"/>
          </a:p>
        </p:txBody>
      </p:sp>
      <p:sp>
        <p:nvSpPr>
          <p:cNvPr id="8" name="Oval 7"/>
          <p:cNvSpPr/>
          <p:nvPr/>
        </p:nvSpPr>
        <p:spPr>
          <a:xfrm>
            <a:off x="1604719" y="5220732"/>
            <a:ext cx="554281" cy="495300"/>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9" name="Oval 8"/>
          <p:cNvSpPr/>
          <p:nvPr/>
        </p:nvSpPr>
        <p:spPr>
          <a:xfrm>
            <a:off x="2709619" y="5220732"/>
            <a:ext cx="554281" cy="495300"/>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pic>
        <p:nvPicPr>
          <p:cNvPr id="2" name="Picture 1"/>
          <p:cNvPicPr>
            <a:picLocks noChangeAspect="1"/>
          </p:cNvPicPr>
          <p:nvPr/>
        </p:nvPicPr>
        <p:blipFill rotWithShape="1">
          <a:blip r:embed="rId4"/>
          <a:srcRect b="29423"/>
          <a:stretch/>
        </p:blipFill>
        <p:spPr>
          <a:xfrm>
            <a:off x="4195702" y="2953047"/>
            <a:ext cx="4428491" cy="3213101"/>
          </a:xfrm>
          <a:prstGeom prst="rect">
            <a:avLst/>
          </a:prstGeom>
        </p:spPr>
      </p:pic>
      <p:sp>
        <p:nvSpPr>
          <p:cNvPr id="10" name="TextBox 9"/>
          <p:cNvSpPr txBox="1"/>
          <p:nvPr/>
        </p:nvSpPr>
        <p:spPr>
          <a:xfrm>
            <a:off x="6270762" y="6234668"/>
            <a:ext cx="525843" cy="369332"/>
          </a:xfrm>
          <a:prstGeom prst="rect">
            <a:avLst/>
          </a:prstGeom>
          <a:noFill/>
        </p:spPr>
        <p:txBody>
          <a:bodyPr wrap="none" rtlCol="0">
            <a:spAutoFit/>
          </a:bodyPr>
          <a:lstStyle/>
          <a:p>
            <a:r>
              <a:rPr lang="en-US" dirty="0" smtClean="0"/>
              <a:t>HM</a:t>
            </a:r>
            <a:endParaRPr lang="en-US" dirty="0"/>
          </a:p>
        </p:txBody>
      </p:sp>
      <p:sp>
        <p:nvSpPr>
          <p:cNvPr id="12" name="Oval 11"/>
          <p:cNvSpPr/>
          <p:nvPr/>
        </p:nvSpPr>
        <p:spPr>
          <a:xfrm>
            <a:off x="6646619" y="5118100"/>
            <a:ext cx="935281" cy="752396"/>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13" name="Oval 12"/>
          <p:cNvSpPr/>
          <p:nvPr/>
        </p:nvSpPr>
        <p:spPr>
          <a:xfrm>
            <a:off x="5335481" y="5146596"/>
            <a:ext cx="935281" cy="752396"/>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86819875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850900" y="1193800"/>
            <a:ext cx="8026400" cy="5324535"/>
          </a:xfrm>
          <a:prstGeom prst="rect">
            <a:avLst/>
          </a:prstGeom>
          <a:noFill/>
        </p:spPr>
        <p:txBody>
          <a:bodyPr wrap="square" rtlCol="0">
            <a:spAutoFit/>
          </a:bodyPr>
          <a:lstStyle/>
          <a:p>
            <a:r>
              <a:rPr lang="en-US" sz="2000" dirty="0" smtClean="0">
                <a:latin typeface="Arial"/>
                <a:cs typeface="Arial"/>
              </a:rPr>
              <a:t>Amnesia – (From the Greek, Not Remember)</a:t>
            </a:r>
          </a:p>
          <a:p>
            <a:endParaRPr lang="en-US" sz="2000" dirty="0">
              <a:latin typeface="Arial"/>
              <a:cs typeface="Arial"/>
            </a:endParaRPr>
          </a:p>
          <a:p>
            <a:r>
              <a:rPr lang="en-US" sz="2000" dirty="0" smtClean="0">
                <a:latin typeface="Arial"/>
                <a:cs typeface="Arial"/>
              </a:rPr>
              <a:t>Anterograde Amnesia: Unable to form memories of events following surgery.</a:t>
            </a:r>
          </a:p>
          <a:p>
            <a:endParaRPr lang="en-US" sz="2000" dirty="0">
              <a:latin typeface="Arial"/>
              <a:cs typeface="Arial"/>
            </a:endParaRPr>
          </a:p>
          <a:p>
            <a:r>
              <a:rPr lang="en-US" sz="2000" dirty="0" smtClean="0">
                <a:latin typeface="Arial"/>
                <a:cs typeface="Arial"/>
              </a:rPr>
              <a:t>Retrograde Amnesia: Unable to retrieve memories prior to the surgery.  Initially thought to be 1-3 years prior to surgery, but later shown to be more extensive.</a:t>
            </a:r>
          </a:p>
          <a:p>
            <a:endParaRPr lang="en-US" sz="2000" dirty="0">
              <a:latin typeface="Arial"/>
              <a:cs typeface="Arial"/>
            </a:endParaRPr>
          </a:p>
          <a:p>
            <a:r>
              <a:rPr lang="en-US" sz="2000" dirty="0" smtClean="0">
                <a:latin typeface="Arial"/>
                <a:cs typeface="Arial"/>
              </a:rPr>
              <a:t>HM had intact Working </a:t>
            </a:r>
            <a:r>
              <a:rPr lang="en-US" sz="2000" dirty="0" smtClean="0">
                <a:latin typeface="Arial"/>
                <a:cs typeface="Arial"/>
              </a:rPr>
              <a:t>Memory. When asked to remember 584 he recalled it 15 minutes later. </a:t>
            </a:r>
          </a:p>
          <a:p>
            <a:endParaRPr lang="en-US" sz="2000" dirty="0" smtClean="0">
              <a:latin typeface="Arial"/>
              <a:cs typeface="Arial"/>
            </a:endParaRPr>
          </a:p>
          <a:p>
            <a:r>
              <a:rPr lang="en-US" sz="2000" b="1" i="1" dirty="0" smtClean="0">
                <a:latin typeface="Arial"/>
                <a:cs typeface="Arial"/>
              </a:rPr>
              <a:t>“You remember 8, subtract it from 17 and get 9.  Divide 9 in half and you get 5 and 4, and there you are, 584.  Easy.” </a:t>
            </a:r>
          </a:p>
          <a:p>
            <a:endParaRPr lang="en-US" sz="2000" dirty="0">
              <a:latin typeface="Arial"/>
              <a:cs typeface="Arial"/>
            </a:endParaRPr>
          </a:p>
          <a:p>
            <a:r>
              <a:rPr lang="en-US" sz="2000" dirty="0" smtClean="0">
                <a:latin typeface="Arial"/>
                <a:cs typeface="Arial"/>
              </a:rPr>
              <a:t>A moment later after his attention had been distracted he had forgotten the number and his explanation of how he remembered it.</a:t>
            </a:r>
            <a:endParaRPr lang="en-US" sz="2000" dirty="0">
              <a:latin typeface="Arial"/>
              <a:cs typeface="Arial"/>
            </a:endParaRPr>
          </a:p>
        </p:txBody>
      </p:sp>
    </p:spTree>
    <p:extLst>
      <p:ext uri="{BB962C8B-B14F-4D97-AF65-F5344CB8AC3E}">
        <p14:creationId xmlns:p14="http://schemas.microsoft.com/office/powerpoint/2010/main" val="3143610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850900" y="1511300"/>
            <a:ext cx="8026400" cy="4401205"/>
          </a:xfrm>
          <a:prstGeom prst="rect">
            <a:avLst/>
          </a:prstGeom>
          <a:noFill/>
        </p:spPr>
        <p:txBody>
          <a:bodyPr wrap="square" rtlCol="0">
            <a:spAutoFit/>
          </a:bodyPr>
          <a:lstStyle/>
          <a:p>
            <a:r>
              <a:rPr lang="en-US" sz="2000" dirty="0" smtClean="0">
                <a:latin typeface="Arial"/>
                <a:cs typeface="Arial"/>
              </a:rPr>
              <a:t>Episodic </a:t>
            </a:r>
            <a:r>
              <a:rPr lang="en-US" sz="2000" dirty="0" err="1" smtClean="0">
                <a:latin typeface="Arial"/>
                <a:cs typeface="Arial"/>
              </a:rPr>
              <a:t>vs</a:t>
            </a:r>
            <a:r>
              <a:rPr lang="en-US" sz="2000" dirty="0" smtClean="0">
                <a:latin typeface="Arial"/>
                <a:cs typeface="Arial"/>
              </a:rPr>
              <a:t> Semantic Memory</a:t>
            </a:r>
          </a:p>
          <a:p>
            <a:endParaRPr lang="en-US" sz="2000" dirty="0">
              <a:latin typeface="Arial"/>
              <a:cs typeface="Arial"/>
            </a:endParaRPr>
          </a:p>
          <a:p>
            <a:r>
              <a:rPr lang="en-US" sz="2000" dirty="0" smtClean="0">
                <a:latin typeface="Arial"/>
                <a:cs typeface="Arial"/>
              </a:rPr>
              <a:t>HM was able to learn a few </a:t>
            </a:r>
            <a:r>
              <a:rPr lang="en-US" sz="2000" dirty="0" smtClean="0">
                <a:latin typeface="Arial"/>
                <a:cs typeface="Arial"/>
              </a:rPr>
              <a:t>new SEMANTIC </a:t>
            </a:r>
            <a:r>
              <a:rPr lang="en-US" sz="2000" dirty="0" smtClean="0">
                <a:latin typeface="Arial"/>
                <a:cs typeface="Arial"/>
              </a:rPr>
              <a:t>facts </a:t>
            </a:r>
            <a:r>
              <a:rPr lang="en-US" sz="2000" dirty="0" smtClean="0">
                <a:latin typeface="Arial"/>
                <a:cs typeface="Arial"/>
              </a:rPr>
              <a:t>– names, some of whom became famous after 1953.  </a:t>
            </a:r>
            <a:r>
              <a:rPr lang="en-US" sz="2000" dirty="0" smtClean="0">
                <a:latin typeface="Arial"/>
                <a:cs typeface="Arial"/>
              </a:rPr>
              <a:t>When given first names of people who became famous after his surgery he was correct on some </a:t>
            </a:r>
            <a:r>
              <a:rPr lang="en-US" sz="2000" dirty="0" smtClean="0">
                <a:latin typeface="Arial"/>
                <a:cs typeface="Arial"/>
              </a:rPr>
              <a:t>occasions.</a:t>
            </a:r>
          </a:p>
          <a:p>
            <a:endParaRPr lang="en-US" sz="2000" dirty="0">
              <a:latin typeface="Arial"/>
              <a:cs typeface="Arial"/>
            </a:endParaRPr>
          </a:p>
          <a:p>
            <a:r>
              <a:rPr lang="en-US" sz="2000" dirty="0" smtClean="0">
                <a:latin typeface="Arial"/>
                <a:cs typeface="Arial"/>
              </a:rPr>
              <a:t>First Name                                        HM’s Response</a:t>
            </a:r>
          </a:p>
          <a:p>
            <a:endParaRPr lang="en-US" sz="2000" dirty="0">
              <a:latin typeface="Arial"/>
              <a:cs typeface="Arial"/>
            </a:endParaRPr>
          </a:p>
          <a:p>
            <a:r>
              <a:rPr lang="en-US" sz="2000" dirty="0" smtClean="0">
                <a:latin typeface="Arial"/>
                <a:cs typeface="Arial"/>
              </a:rPr>
              <a:t>Elvis	                                             Presley</a:t>
            </a:r>
          </a:p>
          <a:p>
            <a:r>
              <a:rPr lang="en-US" sz="2000" dirty="0" smtClean="0">
                <a:latin typeface="Arial"/>
                <a:cs typeface="Arial"/>
              </a:rPr>
              <a:t>Fidel                                                  Castro</a:t>
            </a:r>
          </a:p>
          <a:p>
            <a:r>
              <a:rPr lang="en-US" sz="2000" dirty="0" smtClean="0">
                <a:latin typeface="Arial"/>
                <a:cs typeface="Arial"/>
              </a:rPr>
              <a:t>Martin Luther                                     King</a:t>
            </a:r>
          </a:p>
          <a:p>
            <a:r>
              <a:rPr lang="en-US" sz="2000" dirty="0" smtClean="0">
                <a:latin typeface="Arial"/>
                <a:cs typeface="Arial"/>
              </a:rPr>
              <a:t>Lyndon 			                                Johnson</a:t>
            </a:r>
          </a:p>
          <a:p>
            <a:r>
              <a:rPr lang="en-US" sz="2000" dirty="0" smtClean="0">
                <a:latin typeface="Arial"/>
                <a:cs typeface="Arial"/>
              </a:rPr>
              <a:t>Billy                                                   Graham</a:t>
            </a:r>
            <a:endParaRPr lang="en-US" sz="2000" dirty="0">
              <a:latin typeface="Arial"/>
              <a:cs typeface="Arial"/>
            </a:endParaRPr>
          </a:p>
        </p:txBody>
      </p:sp>
    </p:spTree>
    <p:extLst>
      <p:ext uri="{BB962C8B-B14F-4D97-AF65-F5344CB8AC3E}">
        <p14:creationId xmlns:p14="http://schemas.microsoft.com/office/powerpoint/2010/main" val="26356366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850900" y="1511300"/>
            <a:ext cx="8026400" cy="4401205"/>
          </a:xfrm>
          <a:prstGeom prst="rect">
            <a:avLst/>
          </a:prstGeom>
          <a:noFill/>
        </p:spPr>
        <p:txBody>
          <a:bodyPr wrap="square" rtlCol="0">
            <a:spAutoFit/>
          </a:bodyPr>
          <a:lstStyle/>
          <a:p>
            <a:r>
              <a:rPr lang="en-US" sz="2000" dirty="0" smtClean="0">
                <a:latin typeface="Arial"/>
                <a:cs typeface="Arial"/>
              </a:rPr>
              <a:t>Episodic </a:t>
            </a:r>
            <a:r>
              <a:rPr lang="en-US" sz="2000" dirty="0" err="1" smtClean="0">
                <a:latin typeface="Arial"/>
                <a:cs typeface="Arial"/>
              </a:rPr>
              <a:t>vs</a:t>
            </a:r>
            <a:r>
              <a:rPr lang="en-US" sz="2000" dirty="0" smtClean="0">
                <a:latin typeface="Arial"/>
                <a:cs typeface="Arial"/>
              </a:rPr>
              <a:t> Semantic Memory</a:t>
            </a:r>
          </a:p>
          <a:p>
            <a:endParaRPr lang="en-US" sz="2000" dirty="0">
              <a:latin typeface="Arial"/>
              <a:cs typeface="Arial"/>
            </a:endParaRPr>
          </a:p>
          <a:p>
            <a:r>
              <a:rPr lang="en-US" sz="2000" dirty="0" smtClean="0">
                <a:latin typeface="Arial"/>
                <a:cs typeface="Arial"/>
              </a:rPr>
              <a:t>HM was severely impaired at EPISODIC memory.  </a:t>
            </a:r>
            <a:r>
              <a:rPr lang="en-US" sz="2000" dirty="0" smtClean="0">
                <a:latin typeface="Arial"/>
                <a:cs typeface="Arial"/>
              </a:rPr>
              <a:t>He could </a:t>
            </a:r>
            <a:r>
              <a:rPr lang="en-US" sz="2000" dirty="0" smtClean="0">
                <a:latin typeface="Arial"/>
                <a:cs typeface="Arial"/>
              </a:rPr>
              <a:t>not describe any of his experiences after the surgery</a:t>
            </a:r>
            <a:r>
              <a:rPr lang="en-US" sz="2000" dirty="0" smtClean="0">
                <a:latin typeface="Arial"/>
                <a:cs typeface="Arial"/>
              </a:rPr>
              <a:t>.  His retrograde amnesia was also most pronounced for episodic memories.</a:t>
            </a:r>
          </a:p>
          <a:p>
            <a:endParaRPr lang="en-US" sz="2000" dirty="0">
              <a:latin typeface="Arial"/>
              <a:cs typeface="Arial"/>
            </a:endParaRPr>
          </a:p>
          <a:p>
            <a:r>
              <a:rPr lang="en-US" sz="2000" dirty="0" smtClean="0">
                <a:latin typeface="Arial"/>
                <a:cs typeface="Arial"/>
              </a:rPr>
              <a:t>He could describe a few facts (semantic) he could relate very few personal experiences.</a:t>
            </a:r>
            <a:endParaRPr lang="en-US" sz="2000" dirty="0" smtClean="0">
              <a:latin typeface="Arial"/>
              <a:cs typeface="Arial"/>
            </a:endParaRPr>
          </a:p>
          <a:p>
            <a:endParaRPr lang="en-US" sz="2000" dirty="0">
              <a:latin typeface="Arial"/>
              <a:cs typeface="Arial"/>
            </a:endParaRPr>
          </a:p>
          <a:p>
            <a:r>
              <a:rPr lang="en-US" sz="2000" dirty="0" smtClean="0">
                <a:latin typeface="Arial"/>
                <a:cs typeface="Arial"/>
              </a:rPr>
              <a:t>Patient KC also had extensive hippocampal damage and was unable to describe any event from his life but </a:t>
            </a:r>
            <a:r>
              <a:rPr lang="en-US" sz="2000" dirty="0" smtClean="0">
                <a:latin typeface="Arial"/>
                <a:cs typeface="Arial"/>
              </a:rPr>
              <a:t>retained some </a:t>
            </a:r>
            <a:r>
              <a:rPr lang="en-US" sz="2000" dirty="0" smtClean="0">
                <a:latin typeface="Arial"/>
                <a:cs typeface="Arial"/>
              </a:rPr>
              <a:t>factual knowledge.  He can identify people and places from photos but is unable to remember any event details.</a:t>
            </a:r>
          </a:p>
          <a:p>
            <a:endParaRPr lang="en-US" sz="2000" dirty="0">
              <a:latin typeface="Arial"/>
              <a:cs typeface="Arial"/>
            </a:endParaRPr>
          </a:p>
        </p:txBody>
      </p:sp>
    </p:spTree>
    <p:extLst>
      <p:ext uri="{BB962C8B-B14F-4D97-AF65-F5344CB8AC3E}">
        <p14:creationId xmlns:p14="http://schemas.microsoft.com/office/powerpoint/2010/main" val="35863817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737460" y="1168400"/>
            <a:ext cx="8026400" cy="5324535"/>
          </a:xfrm>
          <a:prstGeom prst="rect">
            <a:avLst/>
          </a:prstGeom>
          <a:noFill/>
        </p:spPr>
        <p:txBody>
          <a:bodyPr wrap="square" rtlCol="0">
            <a:spAutoFit/>
          </a:bodyPr>
          <a:lstStyle/>
          <a:p>
            <a:r>
              <a:rPr lang="en-US" sz="2000" dirty="0" smtClean="0">
                <a:latin typeface="Arial"/>
                <a:cs typeface="Arial"/>
              </a:rPr>
              <a:t>Episodic </a:t>
            </a:r>
            <a:r>
              <a:rPr lang="en-US" sz="2000" dirty="0" err="1" smtClean="0">
                <a:latin typeface="Arial"/>
                <a:cs typeface="Arial"/>
              </a:rPr>
              <a:t>vs</a:t>
            </a:r>
            <a:r>
              <a:rPr lang="en-US" sz="2000" dirty="0" smtClean="0">
                <a:latin typeface="Arial"/>
                <a:cs typeface="Arial"/>
              </a:rPr>
              <a:t> Semantic Memory</a:t>
            </a:r>
          </a:p>
          <a:p>
            <a:endParaRPr lang="en-US" sz="2000" dirty="0">
              <a:latin typeface="Arial"/>
              <a:cs typeface="Arial"/>
            </a:endParaRPr>
          </a:p>
          <a:p>
            <a:r>
              <a:rPr lang="en-US" sz="2000" dirty="0">
                <a:latin typeface="Arial"/>
                <a:cs typeface="Arial"/>
              </a:rPr>
              <a:t>Damage to the hippocampus also impairs patients in imagining the future. </a:t>
            </a:r>
            <a:endParaRPr lang="en-US" sz="2000" dirty="0" smtClean="0">
              <a:latin typeface="Arial"/>
              <a:cs typeface="Arial"/>
            </a:endParaRPr>
          </a:p>
          <a:p>
            <a:endParaRPr lang="en-US" sz="2000" dirty="0">
              <a:latin typeface="Arial"/>
              <a:cs typeface="Arial"/>
            </a:endParaRPr>
          </a:p>
          <a:p>
            <a:r>
              <a:rPr lang="en-US" sz="2000" dirty="0" smtClean="0">
                <a:latin typeface="Arial"/>
                <a:cs typeface="Arial"/>
              </a:rPr>
              <a:t>Patient asked to IMAGINE a future visit to a museum.</a:t>
            </a:r>
          </a:p>
          <a:p>
            <a:endParaRPr lang="en-US" sz="2000" dirty="0">
              <a:latin typeface="Arial"/>
              <a:cs typeface="Arial"/>
            </a:endParaRPr>
          </a:p>
          <a:p>
            <a:r>
              <a:rPr lang="en-US" sz="2000" b="1" i="1" dirty="0" smtClean="0">
                <a:latin typeface="Arial"/>
                <a:cs typeface="Arial"/>
              </a:rPr>
              <a:t>Patient:</a:t>
            </a:r>
            <a:r>
              <a:rPr lang="en-US" sz="2000" dirty="0" smtClean="0">
                <a:latin typeface="Arial"/>
                <a:cs typeface="Arial"/>
              </a:rPr>
              <a:t> </a:t>
            </a:r>
            <a:r>
              <a:rPr lang="en-US" sz="2000" i="1" dirty="0" smtClean="0">
                <a:latin typeface="Arial"/>
                <a:cs typeface="Arial"/>
              </a:rPr>
              <a:t>There’s not a lot, as it happens</a:t>
            </a:r>
            <a:r>
              <a:rPr lang="en-US" sz="2000" dirty="0" smtClean="0">
                <a:latin typeface="Arial"/>
                <a:cs typeface="Arial"/>
              </a:rPr>
              <a:t>.</a:t>
            </a:r>
          </a:p>
          <a:p>
            <a:endParaRPr lang="en-US" sz="2000" dirty="0" smtClean="0">
              <a:latin typeface="Arial"/>
              <a:cs typeface="Arial"/>
            </a:endParaRPr>
          </a:p>
          <a:p>
            <a:r>
              <a:rPr lang="en-US" sz="2000" b="1" dirty="0" err="1" smtClean="0">
                <a:latin typeface="Arial"/>
                <a:cs typeface="Arial"/>
              </a:rPr>
              <a:t>Exp</a:t>
            </a:r>
            <a:r>
              <a:rPr lang="en-US" sz="2000" b="1" dirty="0" smtClean="0">
                <a:latin typeface="Arial"/>
                <a:cs typeface="Arial"/>
              </a:rPr>
              <a:t>: </a:t>
            </a:r>
            <a:r>
              <a:rPr lang="en-US" sz="2000" dirty="0" smtClean="0">
                <a:latin typeface="Arial"/>
                <a:cs typeface="Arial"/>
              </a:rPr>
              <a:t>So what does it look like in your imagined scene.</a:t>
            </a:r>
          </a:p>
          <a:p>
            <a:endParaRPr lang="en-US" sz="2000" dirty="0" smtClean="0">
              <a:latin typeface="Arial"/>
              <a:cs typeface="Arial"/>
            </a:endParaRPr>
          </a:p>
          <a:p>
            <a:r>
              <a:rPr lang="en-US" sz="2000" b="1" i="1" dirty="0" smtClean="0">
                <a:latin typeface="Arial"/>
                <a:cs typeface="Arial"/>
              </a:rPr>
              <a:t>Patient:</a:t>
            </a:r>
            <a:r>
              <a:rPr lang="en-US" sz="2000" dirty="0" smtClean="0">
                <a:latin typeface="Arial"/>
                <a:cs typeface="Arial"/>
              </a:rPr>
              <a:t> </a:t>
            </a:r>
            <a:r>
              <a:rPr lang="en-US" sz="2000" i="1" dirty="0" smtClean="0">
                <a:latin typeface="Arial"/>
                <a:cs typeface="Arial"/>
              </a:rPr>
              <a:t>Well, there’s big doors, so the doors would be very big with brass handles, the ceiling would be made of glass, so there’s plenty of light coming through the </a:t>
            </a:r>
            <a:r>
              <a:rPr lang="en-US" sz="2000" i="1" dirty="0" err="1" smtClean="0">
                <a:latin typeface="Arial"/>
                <a:cs typeface="Arial"/>
              </a:rPr>
              <a:t>centre</a:t>
            </a:r>
            <a:r>
              <a:rPr lang="en-US" sz="2000" i="1" dirty="0" smtClean="0">
                <a:latin typeface="Arial"/>
                <a:cs typeface="Arial"/>
              </a:rPr>
              <a:t> and on either side there’d be exhibits, [pause] To be honest there’s not a lot coming…. My imagination isn’t…..well, I’m not imagining it, lets put it that way…..I’m not picturing anything at the moment.</a:t>
            </a:r>
            <a:endParaRPr lang="en-US" sz="2000" i="1" dirty="0">
              <a:latin typeface="Arial"/>
              <a:cs typeface="Arial"/>
            </a:endParaRPr>
          </a:p>
        </p:txBody>
      </p:sp>
    </p:spTree>
    <p:extLst>
      <p:ext uri="{BB962C8B-B14F-4D97-AF65-F5344CB8AC3E}">
        <p14:creationId xmlns:p14="http://schemas.microsoft.com/office/powerpoint/2010/main" val="351714655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850900" y="1181100"/>
            <a:ext cx="8026400" cy="5201424"/>
          </a:xfrm>
          <a:prstGeom prst="rect">
            <a:avLst/>
          </a:prstGeom>
          <a:noFill/>
        </p:spPr>
        <p:txBody>
          <a:bodyPr wrap="square" rtlCol="0">
            <a:spAutoFit/>
          </a:bodyPr>
          <a:lstStyle/>
          <a:p>
            <a:r>
              <a:rPr lang="en-US" sz="2000" dirty="0" smtClean="0">
                <a:latin typeface="Arial"/>
                <a:cs typeface="Arial"/>
              </a:rPr>
              <a:t>Implicit vs. Explicit Memory</a:t>
            </a:r>
          </a:p>
          <a:p>
            <a:endParaRPr lang="en-US" sz="2000" dirty="0">
              <a:latin typeface="Arial"/>
              <a:cs typeface="Arial"/>
            </a:endParaRPr>
          </a:p>
          <a:p>
            <a:r>
              <a:rPr lang="en-US" sz="2000" b="1" dirty="0" smtClean="0">
                <a:latin typeface="Arial"/>
                <a:cs typeface="Arial"/>
              </a:rPr>
              <a:t>Explicit</a:t>
            </a:r>
            <a:r>
              <a:rPr lang="en-US" sz="2000" dirty="0" smtClean="0">
                <a:latin typeface="Arial"/>
                <a:cs typeface="Arial"/>
              </a:rPr>
              <a:t> or </a:t>
            </a:r>
            <a:r>
              <a:rPr lang="en-US" sz="2000" b="1" dirty="0" smtClean="0">
                <a:latin typeface="Arial"/>
                <a:cs typeface="Arial"/>
              </a:rPr>
              <a:t>Declarative</a:t>
            </a:r>
            <a:r>
              <a:rPr lang="en-US" sz="2000" dirty="0" smtClean="0">
                <a:latin typeface="Arial"/>
                <a:cs typeface="Arial"/>
              </a:rPr>
              <a:t> memory is impaired in amnesia – patients generally unable to retrieve memories on demand.</a:t>
            </a:r>
          </a:p>
          <a:p>
            <a:endParaRPr lang="en-US" sz="2000" dirty="0">
              <a:latin typeface="Arial"/>
              <a:cs typeface="Arial"/>
            </a:endParaRPr>
          </a:p>
          <a:p>
            <a:r>
              <a:rPr lang="en-US" sz="2000" dirty="0" smtClean="0">
                <a:latin typeface="Arial"/>
                <a:cs typeface="Arial"/>
              </a:rPr>
              <a:t>Implicit memory appears to be intact in amnesia such that prior experience can influence </a:t>
            </a:r>
            <a:r>
              <a:rPr lang="en-US" sz="2000" dirty="0" err="1" smtClean="0">
                <a:latin typeface="Arial"/>
                <a:cs typeface="Arial"/>
              </a:rPr>
              <a:t>behaviour</a:t>
            </a:r>
            <a:r>
              <a:rPr lang="en-US" sz="2000" dirty="0" smtClean="0">
                <a:latin typeface="Arial"/>
                <a:cs typeface="Arial"/>
              </a:rPr>
              <a:t> without conscious access to those memories.</a:t>
            </a:r>
          </a:p>
          <a:p>
            <a:endParaRPr lang="en-US" sz="2000" dirty="0">
              <a:latin typeface="Arial"/>
              <a:cs typeface="Arial"/>
            </a:endParaRPr>
          </a:p>
          <a:p>
            <a:r>
              <a:rPr lang="en-US" sz="2000" dirty="0" smtClean="0">
                <a:latin typeface="Arial"/>
                <a:cs typeface="Arial"/>
              </a:rPr>
              <a:t>Intact Procedural Memories</a:t>
            </a:r>
          </a:p>
          <a:p>
            <a:endParaRPr lang="en-US" sz="2000" dirty="0">
              <a:latin typeface="Arial"/>
              <a:cs typeface="Arial"/>
            </a:endParaRPr>
          </a:p>
          <a:p>
            <a:r>
              <a:rPr lang="en-US" sz="2000" dirty="0" smtClean="0">
                <a:latin typeface="Arial"/>
                <a:cs typeface="Arial"/>
              </a:rPr>
              <a:t>Procedural memory is a kind of implicit memory.  You don’t need to consciously recollect in order to ride a bike or play the piano.  Many amnesic patients retain these abilities in the absence of declarative memory ability (e.g., Clive Wearing).</a:t>
            </a:r>
          </a:p>
          <a:p>
            <a:endParaRPr lang="en-US" sz="1600" dirty="0">
              <a:latin typeface="Arial"/>
              <a:cs typeface="Arial"/>
            </a:endParaRPr>
          </a:p>
          <a:p>
            <a:r>
              <a:rPr lang="en-US" sz="1600" dirty="0" smtClean="0">
                <a:latin typeface="Arial"/>
                <a:cs typeface="Arial"/>
                <a:hlinkClick r:id="rId3"/>
              </a:rPr>
              <a:t>http://www.hhmi.org/biointeractive/clive-wearing-plays-piano-despite-memory-deficit</a:t>
            </a:r>
            <a:endParaRPr lang="en-US" sz="1600" dirty="0" smtClean="0">
              <a:latin typeface="Arial"/>
              <a:cs typeface="Arial"/>
            </a:endParaRPr>
          </a:p>
        </p:txBody>
      </p:sp>
    </p:spTree>
    <p:extLst>
      <p:ext uri="{BB962C8B-B14F-4D97-AF65-F5344CB8AC3E}">
        <p14:creationId xmlns:p14="http://schemas.microsoft.com/office/powerpoint/2010/main" val="18971627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850900" y="1181100"/>
            <a:ext cx="8026400" cy="4093428"/>
          </a:xfrm>
          <a:prstGeom prst="rect">
            <a:avLst/>
          </a:prstGeom>
          <a:noFill/>
        </p:spPr>
        <p:txBody>
          <a:bodyPr wrap="square" rtlCol="0">
            <a:spAutoFit/>
          </a:bodyPr>
          <a:lstStyle/>
          <a:p>
            <a:r>
              <a:rPr lang="en-US" sz="2000" dirty="0" err="1" smtClean="0">
                <a:latin typeface="Arial"/>
                <a:cs typeface="Arial"/>
              </a:rPr>
              <a:t>Amnesics</a:t>
            </a:r>
            <a:r>
              <a:rPr lang="en-US" sz="2000" dirty="0" smtClean="0">
                <a:latin typeface="Arial"/>
                <a:cs typeface="Arial"/>
              </a:rPr>
              <a:t> generally:</a:t>
            </a:r>
          </a:p>
          <a:p>
            <a:endParaRPr lang="en-US" sz="2000" dirty="0" smtClean="0">
              <a:latin typeface="Arial"/>
              <a:cs typeface="Arial"/>
            </a:endParaRPr>
          </a:p>
          <a:p>
            <a:pPr marL="457200" indent="-457200">
              <a:buAutoNum type="arabicPeriod"/>
            </a:pPr>
            <a:r>
              <a:rPr lang="en-US" sz="2000" dirty="0" smtClean="0">
                <a:latin typeface="Arial"/>
                <a:cs typeface="Arial"/>
              </a:rPr>
              <a:t>Have </a:t>
            </a:r>
            <a:r>
              <a:rPr lang="en-US" sz="2000" dirty="0" smtClean="0">
                <a:latin typeface="Arial"/>
                <a:cs typeface="Arial"/>
              </a:rPr>
              <a:t>normal working </a:t>
            </a:r>
            <a:r>
              <a:rPr lang="en-US" sz="2000" dirty="0" smtClean="0">
                <a:latin typeface="Arial"/>
                <a:cs typeface="Arial"/>
              </a:rPr>
              <a:t>memory</a:t>
            </a:r>
          </a:p>
          <a:p>
            <a:endParaRPr lang="en-US" sz="2000" dirty="0" smtClean="0">
              <a:latin typeface="Arial"/>
              <a:cs typeface="Arial"/>
            </a:endParaRPr>
          </a:p>
          <a:p>
            <a:pPr marL="342900" indent="-342900">
              <a:buAutoNum type="arabicPeriod"/>
            </a:pPr>
            <a:r>
              <a:rPr lang="en-US" sz="2000" dirty="0" smtClean="0">
                <a:latin typeface="Arial"/>
                <a:cs typeface="Arial"/>
              </a:rPr>
              <a:t>Severe anterograde amnesia for declarative memory – forming new memories</a:t>
            </a:r>
            <a:r>
              <a:rPr lang="en-US" sz="2000" dirty="0" smtClean="0">
                <a:latin typeface="Arial"/>
                <a:cs typeface="Arial"/>
              </a:rPr>
              <a:t>.</a:t>
            </a:r>
          </a:p>
          <a:p>
            <a:pPr marL="342900" indent="-342900">
              <a:buAutoNum type="arabicPeriod"/>
            </a:pPr>
            <a:endParaRPr lang="en-US" sz="2000" dirty="0" smtClean="0">
              <a:latin typeface="Arial"/>
              <a:cs typeface="Arial"/>
            </a:endParaRPr>
          </a:p>
          <a:p>
            <a:pPr marL="342900" indent="-342900">
              <a:buAutoNum type="arabicPeriod"/>
            </a:pPr>
            <a:r>
              <a:rPr lang="en-US" sz="2000" dirty="0" smtClean="0">
                <a:latin typeface="Arial"/>
                <a:cs typeface="Arial"/>
              </a:rPr>
              <a:t>Some degree of retrograde amnesia (old memories) mainly limited to episodic memory</a:t>
            </a:r>
            <a:r>
              <a:rPr lang="en-US" sz="2000" dirty="0" smtClean="0">
                <a:latin typeface="Arial"/>
                <a:cs typeface="Arial"/>
              </a:rPr>
              <a:t>.</a:t>
            </a:r>
          </a:p>
          <a:p>
            <a:pPr marL="342900" indent="-342900">
              <a:buAutoNum type="arabicPeriod"/>
            </a:pPr>
            <a:endParaRPr lang="en-US" sz="2000" dirty="0" smtClean="0">
              <a:latin typeface="Arial"/>
              <a:cs typeface="Arial"/>
            </a:endParaRPr>
          </a:p>
          <a:p>
            <a:pPr marL="342900" indent="-342900">
              <a:buAutoNum type="arabicPeriod"/>
            </a:pPr>
            <a:r>
              <a:rPr lang="en-US" sz="2000" dirty="0" smtClean="0">
                <a:latin typeface="Arial"/>
                <a:cs typeface="Arial"/>
              </a:rPr>
              <a:t>Better implicit than explicit </a:t>
            </a:r>
            <a:r>
              <a:rPr lang="en-US" sz="2000" dirty="0" smtClean="0">
                <a:latin typeface="Arial"/>
                <a:cs typeface="Arial"/>
              </a:rPr>
              <a:t>memory</a:t>
            </a:r>
          </a:p>
          <a:p>
            <a:pPr marL="342900" indent="-342900">
              <a:buAutoNum type="arabicPeriod"/>
            </a:pPr>
            <a:endParaRPr lang="en-US" sz="2000" dirty="0" smtClean="0">
              <a:latin typeface="Arial"/>
              <a:cs typeface="Arial"/>
            </a:endParaRPr>
          </a:p>
          <a:p>
            <a:pPr marL="342900" indent="-342900">
              <a:buAutoNum type="arabicPeriod"/>
            </a:pPr>
            <a:r>
              <a:rPr lang="en-US" sz="2000" dirty="0" smtClean="0">
                <a:latin typeface="Arial"/>
                <a:cs typeface="Arial"/>
              </a:rPr>
              <a:t>Fairly intact procedural memory</a:t>
            </a:r>
            <a:endParaRPr lang="en-US" sz="1600" dirty="0">
              <a:latin typeface="Arial"/>
              <a:cs typeface="Arial"/>
            </a:endParaRPr>
          </a:p>
        </p:txBody>
      </p:sp>
    </p:spTree>
    <p:extLst>
      <p:ext uri="{BB962C8B-B14F-4D97-AF65-F5344CB8AC3E}">
        <p14:creationId xmlns:p14="http://schemas.microsoft.com/office/powerpoint/2010/main" val="258373558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850900" y="1181100"/>
            <a:ext cx="8026400" cy="5324535"/>
          </a:xfrm>
          <a:prstGeom prst="rect">
            <a:avLst/>
          </a:prstGeom>
          <a:noFill/>
        </p:spPr>
        <p:txBody>
          <a:bodyPr wrap="square" rtlCol="0">
            <a:spAutoFit/>
          </a:bodyPr>
          <a:lstStyle/>
          <a:p>
            <a:r>
              <a:rPr lang="en-US" sz="2000" dirty="0" smtClean="0">
                <a:latin typeface="Arial"/>
                <a:cs typeface="Arial"/>
              </a:rPr>
              <a:t>Spatial Memory</a:t>
            </a:r>
          </a:p>
          <a:p>
            <a:endParaRPr lang="en-US" sz="2000" dirty="0">
              <a:latin typeface="Arial"/>
              <a:cs typeface="Arial"/>
            </a:endParaRPr>
          </a:p>
          <a:p>
            <a:r>
              <a:rPr lang="en-US" sz="2000" dirty="0" smtClean="0">
                <a:latin typeface="Arial"/>
                <a:cs typeface="Arial"/>
              </a:rPr>
              <a:t>Neurons in the rat hippocampus respond at different locations in space or when the the animal is facing in different directions.</a:t>
            </a:r>
          </a:p>
          <a:p>
            <a:endParaRPr lang="en-US" sz="2000" dirty="0">
              <a:latin typeface="Arial"/>
              <a:cs typeface="Arial"/>
            </a:endParaRPr>
          </a:p>
          <a:p>
            <a:r>
              <a:rPr lang="en-US" sz="2000" dirty="0" smtClean="0">
                <a:latin typeface="Arial"/>
                <a:cs typeface="Arial"/>
              </a:rPr>
              <a:t>In humans, similar hippocampal responses were evoked for photographs of buildings that were near one another suggesting a role in spatial memory.</a:t>
            </a:r>
          </a:p>
          <a:p>
            <a:endParaRPr lang="en-US" sz="2000" dirty="0">
              <a:latin typeface="Arial"/>
              <a:cs typeface="Arial"/>
            </a:endParaRPr>
          </a:p>
          <a:p>
            <a:r>
              <a:rPr lang="en-US" sz="2000" dirty="0" smtClean="0">
                <a:latin typeface="Arial"/>
                <a:cs typeface="Arial"/>
              </a:rPr>
              <a:t>A study of London taxi drivers trained to memorize a spatial map of the city street there was greater hippocampal activity when answering questions about routes through the city than when answering non-spatial questions. </a:t>
            </a:r>
          </a:p>
          <a:p>
            <a:endParaRPr lang="en-US" sz="2000" dirty="0">
              <a:latin typeface="Arial"/>
              <a:cs typeface="Arial"/>
            </a:endParaRPr>
          </a:p>
          <a:p>
            <a:r>
              <a:rPr lang="en-US" sz="2000" dirty="0" smtClean="0">
                <a:latin typeface="Arial"/>
                <a:cs typeface="Arial"/>
              </a:rPr>
              <a:t>Taxi drivers also had a larger than average posterior portion of the hippocampus the size of which correlated with their experience as a driver (Maguire et al., 2000).</a:t>
            </a:r>
          </a:p>
        </p:txBody>
      </p:sp>
    </p:spTree>
    <p:extLst>
      <p:ext uri="{BB962C8B-B14F-4D97-AF65-F5344CB8AC3E}">
        <p14:creationId xmlns:p14="http://schemas.microsoft.com/office/powerpoint/2010/main" val="133468466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737460" y="1565820"/>
            <a:ext cx="8026400" cy="769441"/>
          </a:xfrm>
          <a:prstGeom prst="rect">
            <a:avLst/>
          </a:prstGeom>
          <a:noFill/>
        </p:spPr>
        <p:txBody>
          <a:bodyPr wrap="square" rtlCol="0">
            <a:spAutoFit/>
          </a:bodyPr>
          <a:lstStyle/>
          <a:p>
            <a:r>
              <a:rPr lang="en-US" sz="2400" dirty="0" smtClean="0">
                <a:latin typeface="Arial"/>
                <a:cs typeface="Arial"/>
              </a:rPr>
              <a:t>Spatial Memory</a:t>
            </a:r>
          </a:p>
          <a:p>
            <a:endParaRPr lang="en-US" sz="2000" dirty="0">
              <a:latin typeface="Arial"/>
              <a:cs typeface="Arial"/>
            </a:endParaRPr>
          </a:p>
        </p:txBody>
      </p:sp>
      <p:pic>
        <p:nvPicPr>
          <p:cNvPr id="2" name="Picture 1"/>
          <p:cNvPicPr>
            <a:picLocks noChangeAspect="1"/>
          </p:cNvPicPr>
          <p:nvPr/>
        </p:nvPicPr>
        <p:blipFill>
          <a:blip r:embed="rId3"/>
          <a:stretch>
            <a:fillRect/>
          </a:stretch>
        </p:blipFill>
        <p:spPr>
          <a:xfrm>
            <a:off x="5283200" y="314186"/>
            <a:ext cx="3594100" cy="3340100"/>
          </a:xfrm>
          <a:prstGeom prst="rect">
            <a:avLst/>
          </a:prstGeom>
        </p:spPr>
      </p:pic>
      <p:sp>
        <p:nvSpPr>
          <p:cNvPr id="5" name="Rectangle 4"/>
          <p:cNvSpPr/>
          <p:nvPr/>
        </p:nvSpPr>
        <p:spPr>
          <a:xfrm>
            <a:off x="381000" y="4289286"/>
            <a:ext cx="8496300" cy="2246769"/>
          </a:xfrm>
          <a:prstGeom prst="rect">
            <a:avLst/>
          </a:prstGeom>
        </p:spPr>
        <p:txBody>
          <a:bodyPr wrap="square">
            <a:spAutoFit/>
          </a:bodyPr>
          <a:lstStyle/>
          <a:p>
            <a:r>
              <a:rPr lang="en-US" sz="2000" dirty="0" smtClean="0">
                <a:latin typeface="Arial"/>
                <a:cs typeface="Arial"/>
              </a:rPr>
              <a:t>Recordings from seven cells from </a:t>
            </a:r>
            <a:r>
              <a:rPr lang="en-US" sz="2000" dirty="0">
                <a:latin typeface="Arial"/>
                <a:cs typeface="Arial"/>
              </a:rPr>
              <a:t>a single electrode in </a:t>
            </a:r>
            <a:r>
              <a:rPr lang="en-US" sz="2000" dirty="0" smtClean="0">
                <a:latin typeface="Arial"/>
                <a:cs typeface="Arial"/>
              </a:rPr>
              <a:t>the hippocampus </a:t>
            </a:r>
            <a:r>
              <a:rPr lang="en-US" sz="2000" dirty="0">
                <a:latin typeface="Arial"/>
                <a:cs typeface="Arial"/>
              </a:rPr>
              <a:t>of a </a:t>
            </a:r>
            <a:r>
              <a:rPr lang="en-US" sz="2000" dirty="0" smtClean="0">
                <a:latin typeface="Arial"/>
                <a:cs typeface="Arial"/>
              </a:rPr>
              <a:t>rat as it moves several hundred times around a triangular maze.</a:t>
            </a:r>
          </a:p>
          <a:p>
            <a:endParaRPr lang="en-US" sz="2000" dirty="0">
              <a:latin typeface="Arial"/>
              <a:cs typeface="Arial"/>
            </a:endParaRPr>
          </a:p>
          <a:p>
            <a:r>
              <a:rPr lang="en-US" sz="2000" dirty="0" smtClean="0">
                <a:latin typeface="Arial"/>
                <a:cs typeface="Arial"/>
              </a:rPr>
              <a:t>Different </a:t>
            </a:r>
            <a:r>
              <a:rPr lang="en-US" sz="2000" dirty="0" err="1">
                <a:latin typeface="Arial"/>
                <a:cs typeface="Arial"/>
              </a:rPr>
              <a:t>c</a:t>
            </a:r>
            <a:r>
              <a:rPr lang="en-US" sz="2000" dirty="0" err="1" smtClean="0">
                <a:latin typeface="Arial"/>
                <a:cs typeface="Arial"/>
              </a:rPr>
              <a:t>olours</a:t>
            </a:r>
            <a:r>
              <a:rPr lang="en-US" sz="2000" dirty="0" smtClean="0">
                <a:latin typeface="Arial"/>
                <a:cs typeface="Arial"/>
              </a:rPr>
              <a:t> represent the firing of different cells.</a:t>
            </a:r>
          </a:p>
          <a:p>
            <a:endParaRPr lang="en-US" sz="2000" dirty="0">
              <a:latin typeface="Arial"/>
              <a:cs typeface="Arial"/>
            </a:endParaRPr>
          </a:p>
          <a:p>
            <a:r>
              <a:rPr lang="en-US" sz="2000" dirty="0" smtClean="0">
                <a:latin typeface="Arial"/>
                <a:cs typeface="Arial"/>
              </a:rPr>
              <a:t>Hippocampus of the rat builds up a mental spatial representation of the maze.</a:t>
            </a:r>
            <a:endParaRPr lang="en-US" sz="2000" dirty="0">
              <a:latin typeface="Arial"/>
              <a:cs typeface="Arial"/>
            </a:endParaRPr>
          </a:p>
        </p:txBody>
      </p:sp>
      <p:sp>
        <p:nvSpPr>
          <p:cNvPr id="6" name="TextBox 5"/>
          <p:cNvSpPr txBox="1"/>
          <p:nvPr/>
        </p:nvSpPr>
        <p:spPr>
          <a:xfrm>
            <a:off x="381000" y="3773964"/>
            <a:ext cx="5815965" cy="400110"/>
          </a:xfrm>
          <a:prstGeom prst="rect">
            <a:avLst/>
          </a:prstGeom>
          <a:noFill/>
        </p:spPr>
        <p:txBody>
          <a:bodyPr wrap="none" rtlCol="0">
            <a:spAutoFit/>
          </a:bodyPr>
          <a:lstStyle/>
          <a:p>
            <a:r>
              <a:rPr lang="en-US" sz="2000" dirty="0">
                <a:latin typeface="Arial"/>
                <a:cs typeface="Arial"/>
              </a:rPr>
              <a:t>Skaggs</a:t>
            </a:r>
            <a:r>
              <a:rPr lang="en-US" sz="2000" dirty="0" smtClean="0">
                <a:latin typeface="Arial"/>
                <a:cs typeface="Arial"/>
              </a:rPr>
              <a:t>, McNaughton, Wilson and Barnes </a:t>
            </a:r>
            <a:r>
              <a:rPr lang="en-US" sz="2000" dirty="0">
                <a:latin typeface="Arial"/>
                <a:cs typeface="Arial"/>
              </a:rPr>
              <a:t>(1996)</a:t>
            </a:r>
          </a:p>
        </p:txBody>
      </p:sp>
    </p:spTree>
    <p:extLst>
      <p:ext uri="{BB962C8B-B14F-4D97-AF65-F5344CB8AC3E}">
        <p14:creationId xmlns:p14="http://schemas.microsoft.com/office/powerpoint/2010/main" val="37057506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737460" y="1565820"/>
            <a:ext cx="8026400" cy="461665"/>
          </a:xfrm>
          <a:prstGeom prst="rect">
            <a:avLst/>
          </a:prstGeom>
          <a:noFill/>
        </p:spPr>
        <p:txBody>
          <a:bodyPr wrap="square" rtlCol="0">
            <a:spAutoFit/>
          </a:bodyPr>
          <a:lstStyle/>
          <a:p>
            <a:r>
              <a:rPr lang="en-US" sz="2400" dirty="0" smtClean="0">
                <a:latin typeface="Arial"/>
                <a:cs typeface="Arial"/>
              </a:rPr>
              <a:t>Spatial Memory</a:t>
            </a:r>
          </a:p>
        </p:txBody>
      </p:sp>
      <p:sp>
        <p:nvSpPr>
          <p:cNvPr id="5" name="Rectangle 4"/>
          <p:cNvSpPr/>
          <p:nvPr/>
        </p:nvSpPr>
        <p:spPr>
          <a:xfrm>
            <a:off x="737460" y="2223590"/>
            <a:ext cx="8139840" cy="1323439"/>
          </a:xfrm>
          <a:prstGeom prst="rect">
            <a:avLst/>
          </a:prstGeom>
        </p:spPr>
        <p:txBody>
          <a:bodyPr wrap="square">
            <a:spAutoFit/>
          </a:bodyPr>
          <a:lstStyle/>
          <a:p>
            <a:r>
              <a:rPr lang="en-US" sz="2000" dirty="0" smtClean="0">
                <a:latin typeface="Arial"/>
                <a:cs typeface="Arial"/>
              </a:rPr>
              <a:t>Morris Water Maze</a:t>
            </a:r>
          </a:p>
          <a:p>
            <a:endParaRPr lang="en-US" sz="2000" dirty="0">
              <a:latin typeface="Arial"/>
              <a:cs typeface="Arial"/>
            </a:endParaRPr>
          </a:p>
          <a:p>
            <a:r>
              <a:rPr lang="en-US" sz="2000" dirty="0" smtClean="0">
                <a:latin typeface="Arial"/>
                <a:cs typeface="Arial"/>
              </a:rPr>
              <a:t>Rat is placed in the maze and swims until it finds the submerged platform.</a:t>
            </a:r>
            <a:endParaRPr lang="en-US" sz="2000" dirty="0">
              <a:latin typeface="Arial"/>
              <a:cs typeface="Arial"/>
            </a:endParaRPr>
          </a:p>
        </p:txBody>
      </p:sp>
      <p:pic>
        <p:nvPicPr>
          <p:cNvPr id="8" name="Picture 7"/>
          <p:cNvPicPr>
            <a:picLocks noChangeAspect="1"/>
          </p:cNvPicPr>
          <p:nvPr/>
        </p:nvPicPr>
        <p:blipFill>
          <a:blip r:embed="rId3">
            <a:extLst>
              <a:ext uri="{BEBA8EAE-BF5A-486C-A8C5-ECC9F3942E4B}">
                <a14:imgProps xmlns:a14="http://schemas.microsoft.com/office/drawing/2010/main">
                  <a14:imgLayer r:embed="rId4">
                    <a14:imgEffect>
                      <a14:backgroundRemoval t="0" b="98592" l="0" r="100000"/>
                    </a14:imgEffect>
                  </a14:imgLayer>
                </a14:imgProps>
              </a:ext>
            </a:extLst>
          </a:blip>
          <a:stretch>
            <a:fillRect/>
          </a:stretch>
        </p:blipFill>
        <p:spPr>
          <a:xfrm>
            <a:off x="5689600" y="216990"/>
            <a:ext cx="3365500" cy="2705100"/>
          </a:xfrm>
          <a:prstGeom prst="rect">
            <a:avLst/>
          </a:prstGeom>
        </p:spPr>
      </p:pic>
      <p:sp>
        <p:nvSpPr>
          <p:cNvPr id="9" name="TextBox 8"/>
          <p:cNvSpPr txBox="1"/>
          <p:nvPr/>
        </p:nvSpPr>
        <p:spPr>
          <a:xfrm>
            <a:off x="652326" y="6248400"/>
            <a:ext cx="8402774" cy="369332"/>
          </a:xfrm>
          <a:prstGeom prst="rect">
            <a:avLst/>
          </a:prstGeom>
          <a:noFill/>
        </p:spPr>
        <p:txBody>
          <a:bodyPr wrap="none" rtlCol="0">
            <a:spAutoFit/>
          </a:bodyPr>
          <a:lstStyle/>
          <a:p>
            <a:r>
              <a:rPr lang="en-US" dirty="0" smtClean="0"/>
              <a:t>A) Random swim-path after 5 trials. B) More efficient after 35 trials.  C) After 71 perfect.</a:t>
            </a:r>
            <a:endParaRPr lang="en-US" dirty="0"/>
          </a:p>
        </p:txBody>
      </p:sp>
      <p:pic>
        <p:nvPicPr>
          <p:cNvPr id="11" name="Picture 10" descr="Watermaze.psd"/>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1101" y="3547029"/>
            <a:ext cx="6817868" cy="2571933"/>
          </a:xfrm>
          <a:prstGeom prst="rect">
            <a:avLst/>
          </a:prstGeom>
        </p:spPr>
      </p:pic>
    </p:spTree>
    <p:extLst>
      <p:ext uri="{BB962C8B-B14F-4D97-AF65-F5344CB8AC3E}">
        <p14:creationId xmlns:p14="http://schemas.microsoft.com/office/powerpoint/2010/main" val="257393943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25335" y="1116680"/>
            <a:ext cx="8767588" cy="5509200"/>
          </a:xfrm>
          <a:prstGeom prst="rect">
            <a:avLst/>
          </a:prstGeom>
        </p:spPr>
        <p:txBody>
          <a:bodyPr wrap="square">
            <a:spAutoFit/>
          </a:bodyPr>
          <a:lstStyle/>
          <a:p>
            <a:pPr algn="ctr"/>
            <a:r>
              <a:rPr lang="en-US" sz="3200" dirty="0" smtClean="0">
                <a:latin typeface="Arial"/>
              </a:rPr>
              <a:t>Lecture 11: Learning and Memory</a:t>
            </a:r>
          </a:p>
          <a:p>
            <a:pPr algn="ctr"/>
            <a:endParaRPr lang="en-US" sz="3200" dirty="0" smtClean="0">
              <a:latin typeface="Arial"/>
            </a:endParaRPr>
          </a:p>
          <a:p>
            <a:pPr algn="ctr"/>
            <a:r>
              <a:rPr lang="en-US" sz="3200" dirty="0" smtClean="0">
                <a:latin typeface="Arial"/>
              </a:rPr>
              <a:t>Compulsory Reading:</a:t>
            </a:r>
          </a:p>
          <a:p>
            <a:pPr algn="ctr"/>
            <a:endParaRPr lang="en-US" sz="3200" dirty="0">
              <a:latin typeface="Arial"/>
            </a:endParaRPr>
          </a:p>
          <a:p>
            <a:pPr algn="ctr"/>
            <a:r>
              <a:rPr lang="en-US" sz="3200" dirty="0" smtClean="0">
                <a:latin typeface="Arial"/>
              </a:rPr>
              <a:t>Reading: </a:t>
            </a:r>
          </a:p>
          <a:p>
            <a:pPr algn="ctr"/>
            <a:r>
              <a:rPr lang="en-US" sz="3200" dirty="0" err="1" smtClean="0">
                <a:latin typeface="Arial"/>
              </a:rPr>
              <a:t>Kalat</a:t>
            </a:r>
            <a:r>
              <a:rPr lang="en-US" sz="3200" dirty="0" smtClean="0">
                <a:latin typeface="Arial"/>
              </a:rPr>
              <a:t>, Chapter 13</a:t>
            </a:r>
          </a:p>
          <a:p>
            <a:pPr algn="ctr"/>
            <a:r>
              <a:rPr lang="en-US" sz="3200" dirty="0" err="1">
                <a:latin typeface="Arial"/>
              </a:rPr>
              <a:t>Schacter</a:t>
            </a:r>
            <a:r>
              <a:rPr lang="en-US" sz="3200" dirty="0">
                <a:latin typeface="Arial"/>
              </a:rPr>
              <a:t> et al. First International Edition Text Book, Chapter </a:t>
            </a:r>
            <a:r>
              <a:rPr lang="en-US" sz="3200" dirty="0" smtClean="0">
                <a:latin typeface="Arial"/>
              </a:rPr>
              <a:t>5)</a:t>
            </a:r>
          </a:p>
          <a:p>
            <a:pPr algn="ctr"/>
            <a:endParaRPr lang="en-US" sz="3200" dirty="0" smtClean="0">
              <a:latin typeface="Arial"/>
            </a:endParaRPr>
          </a:p>
          <a:p>
            <a:pPr algn="ctr"/>
            <a:r>
              <a:rPr lang="en-US" sz="3200" dirty="0" smtClean="0">
                <a:latin typeface="Arial"/>
              </a:rPr>
              <a:t>The exam </a:t>
            </a:r>
            <a:r>
              <a:rPr lang="en-US" sz="3200" b="1" u="sng" dirty="0" smtClean="0">
                <a:solidFill>
                  <a:srgbClr val="000090"/>
                </a:solidFill>
                <a:latin typeface="Arial"/>
              </a:rPr>
              <a:t>MAY </a:t>
            </a:r>
            <a:r>
              <a:rPr lang="en-US" sz="3200" dirty="0" smtClean="0">
                <a:latin typeface="Arial"/>
              </a:rPr>
              <a:t>contain material </a:t>
            </a:r>
            <a:r>
              <a:rPr lang="en-US" sz="3200" b="1" u="sng" dirty="0">
                <a:solidFill>
                  <a:srgbClr val="000090"/>
                </a:solidFill>
                <a:latin typeface="Arial"/>
              </a:rPr>
              <a:t>NOT</a:t>
            </a:r>
            <a:r>
              <a:rPr lang="en-US" sz="3200" b="1" dirty="0">
                <a:solidFill>
                  <a:srgbClr val="000090"/>
                </a:solidFill>
                <a:latin typeface="Arial"/>
              </a:rPr>
              <a:t> </a:t>
            </a:r>
            <a:r>
              <a:rPr lang="en-US" sz="3200" dirty="0" smtClean="0">
                <a:latin typeface="Arial"/>
              </a:rPr>
              <a:t>covered in the lecture.</a:t>
            </a:r>
            <a:endParaRPr lang="en-US" sz="3200" dirty="0">
              <a:latin typeface="Arial"/>
            </a:endParaRPr>
          </a:p>
        </p:txBody>
      </p:sp>
    </p:spTree>
    <p:extLst>
      <p:ext uri="{BB962C8B-B14F-4D97-AF65-F5344CB8AC3E}">
        <p14:creationId xmlns:p14="http://schemas.microsoft.com/office/powerpoint/2010/main" val="216829369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737460" y="1565820"/>
            <a:ext cx="8026400" cy="461665"/>
          </a:xfrm>
          <a:prstGeom prst="rect">
            <a:avLst/>
          </a:prstGeom>
          <a:noFill/>
        </p:spPr>
        <p:txBody>
          <a:bodyPr wrap="square" rtlCol="0">
            <a:spAutoFit/>
          </a:bodyPr>
          <a:lstStyle/>
          <a:p>
            <a:r>
              <a:rPr lang="en-US" sz="2400" dirty="0" smtClean="0">
                <a:latin typeface="Arial"/>
                <a:cs typeface="Arial"/>
              </a:rPr>
              <a:t>Spatial Memory</a:t>
            </a:r>
          </a:p>
        </p:txBody>
      </p:sp>
      <p:sp>
        <p:nvSpPr>
          <p:cNvPr id="5" name="Rectangle 4"/>
          <p:cNvSpPr/>
          <p:nvPr/>
        </p:nvSpPr>
        <p:spPr>
          <a:xfrm>
            <a:off x="737460" y="2223590"/>
            <a:ext cx="8139840" cy="1631216"/>
          </a:xfrm>
          <a:prstGeom prst="rect">
            <a:avLst/>
          </a:prstGeom>
        </p:spPr>
        <p:txBody>
          <a:bodyPr wrap="square">
            <a:spAutoFit/>
          </a:bodyPr>
          <a:lstStyle/>
          <a:p>
            <a:r>
              <a:rPr lang="en-US" sz="2000" dirty="0" smtClean="0">
                <a:latin typeface="Arial"/>
                <a:cs typeface="Arial"/>
              </a:rPr>
              <a:t>Morris Water Maze</a:t>
            </a:r>
          </a:p>
          <a:p>
            <a:endParaRPr lang="en-US" sz="2000" dirty="0">
              <a:latin typeface="Arial"/>
              <a:cs typeface="Arial"/>
            </a:endParaRPr>
          </a:p>
          <a:p>
            <a:r>
              <a:rPr lang="en-US" sz="2000" dirty="0" smtClean="0">
                <a:latin typeface="Arial"/>
                <a:cs typeface="Arial"/>
              </a:rPr>
              <a:t>If the hippocampus is damaged in the rat that has learned the location of the platform it reverts to random patterns of searching – in fact it forgets that there is a platform at all (Clark, Broadbent &amp; Squire, 2007)</a:t>
            </a:r>
            <a:endParaRPr lang="en-US" sz="2000" dirty="0">
              <a:latin typeface="Arial"/>
              <a:cs typeface="Arial"/>
            </a:endParaRPr>
          </a:p>
        </p:txBody>
      </p:sp>
      <p:pic>
        <p:nvPicPr>
          <p:cNvPr id="8" name="Picture 7"/>
          <p:cNvPicPr>
            <a:picLocks noChangeAspect="1"/>
          </p:cNvPicPr>
          <p:nvPr/>
        </p:nvPicPr>
        <p:blipFill>
          <a:blip r:embed="rId3">
            <a:extLst>
              <a:ext uri="{BEBA8EAE-BF5A-486C-A8C5-ECC9F3942E4B}">
                <a14:imgProps xmlns:a14="http://schemas.microsoft.com/office/drawing/2010/main">
                  <a14:imgLayer r:embed="rId4">
                    <a14:imgEffect>
                      <a14:backgroundRemoval t="0" b="98592" l="0" r="100000"/>
                    </a14:imgEffect>
                  </a14:imgLayer>
                </a14:imgProps>
              </a:ext>
            </a:extLst>
          </a:blip>
          <a:stretch>
            <a:fillRect/>
          </a:stretch>
        </p:blipFill>
        <p:spPr>
          <a:xfrm>
            <a:off x="5689600" y="216990"/>
            <a:ext cx="3365500" cy="2705100"/>
          </a:xfrm>
          <a:prstGeom prst="rect">
            <a:avLst/>
          </a:prstGeom>
        </p:spPr>
      </p:pic>
    </p:spTree>
    <p:extLst>
      <p:ext uri="{BB962C8B-B14F-4D97-AF65-F5344CB8AC3E}">
        <p14:creationId xmlns:p14="http://schemas.microsoft.com/office/powerpoint/2010/main" val="3090258765"/>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737460" y="1334987"/>
            <a:ext cx="8026400" cy="461665"/>
          </a:xfrm>
          <a:prstGeom prst="rect">
            <a:avLst/>
          </a:prstGeom>
          <a:noFill/>
        </p:spPr>
        <p:txBody>
          <a:bodyPr wrap="square" rtlCol="0">
            <a:spAutoFit/>
          </a:bodyPr>
          <a:lstStyle/>
          <a:p>
            <a:r>
              <a:rPr lang="en-US" sz="2400" dirty="0" smtClean="0">
                <a:latin typeface="Arial"/>
                <a:cs typeface="Arial"/>
              </a:rPr>
              <a:t>Contextual Memory</a:t>
            </a:r>
          </a:p>
        </p:txBody>
      </p:sp>
      <p:sp>
        <p:nvSpPr>
          <p:cNvPr id="5" name="Rectangle 4"/>
          <p:cNvSpPr/>
          <p:nvPr/>
        </p:nvSpPr>
        <p:spPr>
          <a:xfrm>
            <a:off x="737460" y="2223590"/>
            <a:ext cx="8139840" cy="4093428"/>
          </a:xfrm>
          <a:prstGeom prst="rect">
            <a:avLst/>
          </a:prstGeom>
        </p:spPr>
        <p:txBody>
          <a:bodyPr wrap="square">
            <a:spAutoFit/>
          </a:bodyPr>
          <a:lstStyle/>
          <a:p>
            <a:r>
              <a:rPr lang="en-US" sz="2000" dirty="0" smtClean="0">
                <a:latin typeface="Arial"/>
                <a:cs typeface="Arial"/>
              </a:rPr>
              <a:t>If you were to describe an event from today or yesterday it would contain more </a:t>
            </a:r>
            <a:r>
              <a:rPr lang="en-US" sz="2000" b="1" u="sng" dirty="0" smtClean="0">
                <a:latin typeface="Arial"/>
                <a:cs typeface="Arial"/>
              </a:rPr>
              <a:t>contextual</a:t>
            </a:r>
            <a:r>
              <a:rPr lang="en-US" sz="2000" dirty="0" smtClean="0">
                <a:latin typeface="Arial"/>
                <a:cs typeface="Arial"/>
              </a:rPr>
              <a:t> </a:t>
            </a:r>
            <a:r>
              <a:rPr lang="en-US" sz="2000" b="1" u="sng" dirty="0" smtClean="0">
                <a:latin typeface="Arial"/>
                <a:cs typeface="Arial"/>
              </a:rPr>
              <a:t>detail</a:t>
            </a:r>
            <a:r>
              <a:rPr lang="en-US" sz="2000" dirty="0" smtClean="0">
                <a:latin typeface="Arial"/>
                <a:cs typeface="Arial"/>
              </a:rPr>
              <a:t> (e.g., who was there, weather, conversations) than if you were to describe a similar event from 5 years ago which contain more of the </a:t>
            </a:r>
            <a:r>
              <a:rPr lang="en-US" sz="2000" b="1" i="1" dirty="0" smtClean="0">
                <a:latin typeface="Arial"/>
                <a:cs typeface="Arial"/>
              </a:rPr>
              <a:t>gist</a:t>
            </a:r>
            <a:r>
              <a:rPr lang="en-US" sz="2000" i="1" dirty="0" smtClean="0">
                <a:latin typeface="Arial"/>
                <a:cs typeface="Arial"/>
              </a:rPr>
              <a:t> </a:t>
            </a:r>
            <a:r>
              <a:rPr lang="en-US" sz="2000" dirty="0" smtClean="0">
                <a:latin typeface="Arial"/>
                <a:cs typeface="Arial"/>
              </a:rPr>
              <a:t>of the memory.</a:t>
            </a:r>
          </a:p>
          <a:p>
            <a:endParaRPr lang="en-US" sz="2000" dirty="0">
              <a:latin typeface="Arial"/>
              <a:cs typeface="Arial"/>
            </a:endParaRPr>
          </a:p>
          <a:p>
            <a:r>
              <a:rPr lang="en-US" sz="2000" dirty="0" smtClean="0">
                <a:latin typeface="Arial"/>
                <a:cs typeface="Arial"/>
              </a:rPr>
              <a:t>Recent memories depend more on the hippocampus whereas remote memories are more dependent of the cerebral cortex.</a:t>
            </a:r>
          </a:p>
          <a:p>
            <a:endParaRPr lang="en-US" sz="2000" dirty="0">
              <a:latin typeface="Arial"/>
              <a:cs typeface="Arial"/>
            </a:endParaRPr>
          </a:p>
          <a:p>
            <a:r>
              <a:rPr lang="en-US" sz="2000" dirty="0" smtClean="0">
                <a:latin typeface="Arial"/>
                <a:cs typeface="Arial"/>
              </a:rPr>
              <a:t>Trained rats respond best in the same environment (context-dependent hippocampal memory) after a short delay, but after a long delay it makes no difference (cortical dependent memory).</a:t>
            </a:r>
          </a:p>
          <a:p>
            <a:endParaRPr lang="en-US" sz="2000" dirty="0">
              <a:latin typeface="Arial"/>
              <a:cs typeface="Arial"/>
            </a:endParaRPr>
          </a:p>
          <a:p>
            <a:r>
              <a:rPr lang="en-US" sz="2000" dirty="0" smtClean="0">
                <a:latin typeface="Arial"/>
                <a:cs typeface="Arial"/>
              </a:rPr>
              <a:t>Rats with damage to the hippocampus show </a:t>
            </a:r>
            <a:r>
              <a:rPr lang="en-US" sz="2000" b="1" u="sng" dirty="0" smtClean="0">
                <a:latin typeface="Arial"/>
                <a:cs typeface="Arial"/>
              </a:rPr>
              <a:t>no</a:t>
            </a:r>
            <a:r>
              <a:rPr lang="en-US" sz="2000" dirty="0" smtClean="0">
                <a:latin typeface="Arial"/>
                <a:cs typeface="Arial"/>
              </a:rPr>
              <a:t> benefit of </a:t>
            </a:r>
            <a:r>
              <a:rPr lang="en-US" sz="2000" b="1" i="1" dirty="0" smtClean="0">
                <a:latin typeface="Arial"/>
                <a:cs typeface="Arial"/>
              </a:rPr>
              <a:t>context</a:t>
            </a:r>
            <a:r>
              <a:rPr lang="en-US" sz="2000" dirty="0" smtClean="0">
                <a:latin typeface="Arial"/>
                <a:cs typeface="Arial"/>
              </a:rPr>
              <a:t>.</a:t>
            </a:r>
            <a:endParaRPr lang="en-US" sz="2000" dirty="0">
              <a:latin typeface="Arial"/>
              <a:cs typeface="Arial"/>
            </a:endParaRPr>
          </a:p>
        </p:txBody>
      </p:sp>
    </p:spTree>
    <p:extLst>
      <p:ext uri="{BB962C8B-B14F-4D97-AF65-F5344CB8AC3E}">
        <p14:creationId xmlns:p14="http://schemas.microsoft.com/office/powerpoint/2010/main" val="251429092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737460" y="1334987"/>
            <a:ext cx="8026400" cy="461665"/>
          </a:xfrm>
          <a:prstGeom prst="rect">
            <a:avLst/>
          </a:prstGeom>
          <a:noFill/>
        </p:spPr>
        <p:txBody>
          <a:bodyPr wrap="square" rtlCol="0">
            <a:spAutoFit/>
          </a:bodyPr>
          <a:lstStyle/>
          <a:p>
            <a:r>
              <a:rPr lang="en-US" sz="2400" dirty="0" smtClean="0">
                <a:latin typeface="Arial"/>
                <a:cs typeface="Arial"/>
              </a:rPr>
              <a:t>Summary</a:t>
            </a:r>
          </a:p>
        </p:txBody>
      </p:sp>
      <p:sp>
        <p:nvSpPr>
          <p:cNvPr id="5" name="Rectangle 4"/>
          <p:cNvSpPr/>
          <p:nvPr/>
        </p:nvSpPr>
        <p:spPr>
          <a:xfrm>
            <a:off x="737460" y="2223590"/>
            <a:ext cx="8139840" cy="1631216"/>
          </a:xfrm>
          <a:prstGeom prst="rect">
            <a:avLst/>
          </a:prstGeom>
        </p:spPr>
        <p:txBody>
          <a:bodyPr wrap="square">
            <a:spAutoFit/>
          </a:bodyPr>
          <a:lstStyle/>
          <a:p>
            <a:r>
              <a:rPr lang="en-US" sz="2000" dirty="0" smtClean="0">
                <a:latin typeface="Arial"/>
                <a:cs typeface="Arial"/>
              </a:rPr>
              <a:t>The hippocampus supports:</a:t>
            </a:r>
          </a:p>
          <a:p>
            <a:endParaRPr lang="en-US" sz="2000" dirty="0">
              <a:latin typeface="Arial"/>
              <a:cs typeface="Arial"/>
            </a:endParaRPr>
          </a:p>
          <a:p>
            <a:pPr marL="457200" indent="-457200">
              <a:buAutoNum type="arabicPeriod"/>
            </a:pPr>
            <a:r>
              <a:rPr lang="en-US" sz="2000" dirty="0" smtClean="0">
                <a:latin typeface="Arial"/>
                <a:cs typeface="Arial"/>
              </a:rPr>
              <a:t>Explicit, Declarative, Episodic Memory</a:t>
            </a:r>
          </a:p>
          <a:p>
            <a:pPr marL="457200" indent="-457200">
              <a:buAutoNum type="arabicPeriod"/>
            </a:pPr>
            <a:r>
              <a:rPr lang="en-US" sz="2000" dirty="0" smtClean="0">
                <a:latin typeface="Arial"/>
                <a:cs typeface="Arial"/>
              </a:rPr>
              <a:t>Spatial Memory</a:t>
            </a:r>
          </a:p>
          <a:p>
            <a:pPr marL="457200" indent="-457200">
              <a:buAutoNum type="arabicPeriod"/>
            </a:pPr>
            <a:r>
              <a:rPr lang="en-US" sz="2000" dirty="0" smtClean="0">
                <a:latin typeface="Arial"/>
                <a:cs typeface="Arial"/>
              </a:rPr>
              <a:t>Memory for Contextual Information</a:t>
            </a:r>
            <a:endParaRPr lang="en-US" sz="2000" dirty="0">
              <a:latin typeface="Arial"/>
              <a:cs typeface="Arial"/>
            </a:endParaRPr>
          </a:p>
        </p:txBody>
      </p:sp>
    </p:spTree>
    <p:extLst>
      <p:ext uri="{BB962C8B-B14F-4D97-AF65-F5344CB8AC3E}">
        <p14:creationId xmlns:p14="http://schemas.microsoft.com/office/powerpoint/2010/main" val="82378815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Basal Ganglia</a:t>
            </a:r>
            <a:endParaRPr lang="en-US" sz="2400" dirty="0">
              <a:latin typeface="Arial"/>
            </a:endParaRPr>
          </a:p>
        </p:txBody>
      </p:sp>
      <p:sp>
        <p:nvSpPr>
          <p:cNvPr id="5" name="Rectangle 4"/>
          <p:cNvSpPr/>
          <p:nvPr/>
        </p:nvSpPr>
        <p:spPr>
          <a:xfrm>
            <a:off x="266700" y="2223549"/>
            <a:ext cx="3327400" cy="2246769"/>
          </a:xfrm>
          <a:prstGeom prst="rect">
            <a:avLst/>
          </a:prstGeom>
        </p:spPr>
        <p:txBody>
          <a:bodyPr wrap="square">
            <a:spAutoFit/>
          </a:bodyPr>
          <a:lstStyle/>
          <a:p>
            <a:r>
              <a:rPr lang="en-US" sz="2000" dirty="0" smtClean="0">
                <a:latin typeface="Arial"/>
                <a:cs typeface="Arial"/>
              </a:rPr>
              <a:t>Situated </a:t>
            </a:r>
            <a:r>
              <a:rPr lang="en-US" sz="2000" dirty="0">
                <a:latin typeface="Arial"/>
                <a:cs typeface="Arial"/>
              </a:rPr>
              <a:t>at the base of the forebrain. Basal ganglia are strongly interconnected with the cerebral cortex, thalamus, and brainstem, as well as several other brain areas.</a:t>
            </a:r>
          </a:p>
        </p:txBody>
      </p:sp>
      <p:pic>
        <p:nvPicPr>
          <p:cNvPr id="2" name="Picture 1" descr="Basal Ganglia.ps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3000" y="205942"/>
            <a:ext cx="5461000" cy="6486957"/>
          </a:xfrm>
          <a:prstGeom prst="rect">
            <a:avLst/>
          </a:prstGeom>
        </p:spPr>
      </p:pic>
    </p:spTree>
    <p:extLst>
      <p:ext uri="{BB962C8B-B14F-4D97-AF65-F5344CB8AC3E}">
        <p14:creationId xmlns:p14="http://schemas.microsoft.com/office/powerpoint/2010/main" val="92830898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Basal Ganglia</a:t>
            </a:r>
            <a:endParaRPr lang="en-US" sz="2400" dirty="0">
              <a:latin typeface="Arial"/>
            </a:endParaRPr>
          </a:p>
        </p:txBody>
      </p:sp>
      <p:sp>
        <p:nvSpPr>
          <p:cNvPr id="5" name="Rectangle 4"/>
          <p:cNvSpPr/>
          <p:nvPr/>
        </p:nvSpPr>
        <p:spPr>
          <a:xfrm>
            <a:off x="737460" y="1753649"/>
            <a:ext cx="7720740" cy="3170099"/>
          </a:xfrm>
          <a:prstGeom prst="rect">
            <a:avLst/>
          </a:prstGeom>
        </p:spPr>
        <p:txBody>
          <a:bodyPr wrap="square">
            <a:spAutoFit/>
          </a:bodyPr>
          <a:lstStyle/>
          <a:p>
            <a:r>
              <a:rPr lang="en-US" sz="2000" dirty="0" smtClean="0">
                <a:latin typeface="Arial"/>
                <a:cs typeface="Arial"/>
              </a:rPr>
              <a:t>Some situations require the use of knowledge build up over many prior experiences – predicting the probability of an opponent’s response in sport to a given situation.</a:t>
            </a:r>
          </a:p>
          <a:p>
            <a:endParaRPr lang="en-US" sz="2000" dirty="0">
              <a:latin typeface="Arial"/>
              <a:cs typeface="Arial"/>
            </a:endParaRPr>
          </a:p>
          <a:p>
            <a:r>
              <a:rPr lang="en-US" sz="2000" dirty="0" smtClean="0">
                <a:latin typeface="Arial"/>
                <a:cs typeface="Arial"/>
              </a:rPr>
              <a:t>Here episodic memory of a past move may not be sufficient as it takes many, many episodes to generate a reliable response model.</a:t>
            </a:r>
          </a:p>
          <a:p>
            <a:endParaRPr lang="en-US" sz="2000" dirty="0">
              <a:latin typeface="Arial"/>
              <a:cs typeface="Arial"/>
            </a:endParaRPr>
          </a:p>
          <a:p>
            <a:r>
              <a:rPr lang="en-US" sz="2000" dirty="0" smtClean="0">
                <a:latin typeface="Arial"/>
                <a:cs typeface="Arial"/>
              </a:rPr>
              <a:t>This sort of learning takes place gradually.</a:t>
            </a:r>
          </a:p>
          <a:p>
            <a:endParaRPr lang="en-US" sz="2000" dirty="0">
              <a:latin typeface="Arial"/>
              <a:cs typeface="Arial"/>
            </a:endParaRPr>
          </a:p>
          <a:p>
            <a:r>
              <a:rPr lang="en-US" sz="2000" dirty="0" smtClean="0">
                <a:latin typeface="Arial"/>
                <a:cs typeface="Arial"/>
              </a:rPr>
              <a:t>Reflected in IMPLICIT learning.</a:t>
            </a:r>
          </a:p>
        </p:txBody>
      </p:sp>
    </p:spTree>
    <p:extLst>
      <p:ext uri="{BB962C8B-B14F-4D97-AF65-F5344CB8AC3E}">
        <p14:creationId xmlns:p14="http://schemas.microsoft.com/office/powerpoint/2010/main" val="1541771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Basal Ganglia</a:t>
            </a:r>
            <a:endParaRPr lang="en-US" sz="2400" dirty="0">
              <a:latin typeface="Arial"/>
            </a:endParaRPr>
          </a:p>
        </p:txBody>
      </p:sp>
      <p:sp>
        <p:nvSpPr>
          <p:cNvPr id="5" name="Rectangle 4"/>
          <p:cNvSpPr/>
          <p:nvPr/>
        </p:nvSpPr>
        <p:spPr>
          <a:xfrm>
            <a:off x="737460" y="1169449"/>
            <a:ext cx="7720740" cy="400110"/>
          </a:xfrm>
          <a:prstGeom prst="rect">
            <a:avLst/>
          </a:prstGeom>
        </p:spPr>
        <p:txBody>
          <a:bodyPr wrap="square">
            <a:spAutoFit/>
          </a:bodyPr>
          <a:lstStyle/>
          <a:p>
            <a:r>
              <a:rPr lang="en-US" sz="2000" dirty="0" smtClean="0">
                <a:latin typeface="Arial"/>
                <a:cs typeface="Arial"/>
              </a:rPr>
              <a:t>Probabilistic Learning – The Weather Task</a:t>
            </a:r>
          </a:p>
        </p:txBody>
      </p:sp>
      <p:sp>
        <p:nvSpPr>
          <p:cNvPr id="6" name="TextBox 5"/>
          <p:cNvSpPr txBox="1"/>
          <p:nvPr/>
        </p:nvSpPr>
        <p:spPr>
          <a:xfrm>
            <a:off x="737460" y="4124692"/>
            <a:ext cx="7720740" cy="2246769"/>
          </a:xfrm>
          <a:prstGeom prst="rect">
            <a:avLst/>
          </a:prstGeom>
          <a:noFill/>
        </p:spPr>
        <p:txBody>
          <a:bodyPr wrap="square" rtlCol="0">
            <a:spAutoFit/>
          </a:bodyPr>
          <a:lstStyle/>
          <a:p>
            <a:r>
              <a:rPr lang="en-US" sz="2000" dirty="0" smtClean="0">
                <a:latin typeface="Arial"/>
                <a:cs typeface="Arial"/>
              </a:rPr>
              <a:t>Participants given three or four pieces of information (symbols) and are required to predict the weather (sun/rain).  </a:t>
            </a:r>
          </a:p>
          <a:p>
            <a:endParaRPr lang="en-US" sz="2000" dirty="0">
              <a:latin typeface="Arial"/>
              <a:cs typeface="Arial"/>
            </a:endParaRPr>
          </a:p>
          <a:p>
            <a:r>
              <a:rPr lang="en-US" sz="2000" dirty="0" smtClean="0">
                <a:latin typeface="Arial"/>
                <a:cs typeface="Arial"/>
              </a:rPr>
              <a:t>None of the images alone allows total accuracy.  </a:t>
            </a:r>
          </a:p>
          <a:p>
            <a:endParaRPr lang="en-US" sz="2000" dirty="0">
              <a:latin typeface="Arial"/>
              <a:cs typeface="Arial"/>
            </a:endParaRPr>
          </a:p>
          <a:p>
            <a:r>
              <a:rPr lang="en-US" sz="2000" dirty="0" smtClean="0">
                <a:latin typeface="Arial"/>
                <a:cs typeface="Arial"/>
              </a:rPr>
              <a:t>So participants must build up a probabilistic model of different combinations of image that best predict the weather. </a:t>
            </a:r>
            <a:endParaRPr lang="en-US" sz="2000" dirty="0">
              <a:latin typeface="Arial"/>
              <a:cs typeface="Arial"/>
            </a:endParaRPr>
          </a:p>
        </p:txBody>
      </p:sp>
      <p:pic>
        <p:nvPicPr>
          <p:cNvPr id="7" name="Picture 6" descr="WeatherTask.psd"/>
          <p:cNvPicPr>
            <a:picLocks noChangeAspect="1"/>
          </p:cNvPicPr>
          <p:nvPr/>
        </p:nvPicPr>
        <p:blipFill rotWithShape="1">
          <a:blip r:embed="rId3">
            <a:extLst>
              <a:ext uri="{28A0092B-C50C-407E-A947-70E740481C1C}">
                <a14:useLocalDpi xmlns:a14="http://schemas.microsoft.com/office/drawing/2010/main" val="0"/>
              </a:ext>
            </a:extLst>
          </a:blip>
          <a:srcRect l="14241" t="7602" r="14253" b="42997"/>
          <a:stretch/>
        </p:blipFill>
        <p:spPr>
          <a:xfrm>
            <a:off x="1231899" y="1569559"/>
            <a:ext cx="6453735" cy="2354741"/>
          </a:xfrm>
          <a:prstGeom prst="rect">
            <a:avLst/>
          </a:prstGeom>
        </p:spPr>
      </p:pic>
    </p:spTree>
    <p:extLst>
      <p:ext uri="{BB962C8B-B14F-4D97-AF65-F5344CB8AC3E}">
        <p14:creationId xmlns:p14="http://schemas.microsoft.com/office/powerpoint/2010/main" val="16570454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Basal Ganglia</a:t>
            </a:r>
            <a:endParaRPr lang="en-US" sz="2400" dirty="0">
              <a:latin typeface="Arial"/>
            </a:endParaRPr>
          </a:p>
        </p:txBody>
      </p:sp>
      <p:sp>
        <p:nvSpPr>
          <p:cNvPr id="5" name="Rectangle 4"/>
          <p:cNvSpPr/>
          <p:nvPr/>
        </p:nvSpPr>
        <p:spPr>
          <a:xfrm>
            <a:off x="737460" y="1373698"/>
            <a:ext cx="7720740" cy="400110"/>
          </a:xfrm>
          <a:prstGeom prst="rect">
            <a:avLst/>
          </a:prstGeom>
        </p:spPr>
        <p:txBody>
          <a:bodyPr wrap="square">
            <a:spAutoFit/>
          </a:bodyPr>
          <a:lstStyle/>
          <a:p>
            <a:r>
              <a:rPr lang="en-US" sz="2000" dirty="0" smtClean="0">
                <a:latin typeface="Arial"/>
                <a:cs typeface="Arial"/>
              </a:rPr>
              <a:t>Probabilistic Learning – The Weather Task</a:t>
            </a:r>
          </a:p>
        </p:txBody>
      </p:sp>
      <p:pic>
        <p:nvPicPr>
          <p:cNvPr id="7" name="Picture 6" descr="WeatherTask.psd"/>
          <p:cNvPicPr>
            <a:picLocks noChangeAspect="1"/>
          </p:cNvPicPr>
          <p:nvPr/>
        </p:nvPicPr>
        <p:blipFill rotWithShape="1">
          <a:blip r:embed="rId3">
            <a:extLst>
              <a:ext uri="{28A0092B-C50C-407E-A947-70E740481C1C}">
                <a14:useLocalDpi xmlns:a14="http://schemas.microsoft.com/office/drawing/2010/main" val="0"/>
              </a:ext>
            </a:extLst>
          </a:blip>
          <a:srcRect l="14241" t="7602" r="14253" b="42997"/>
          <a:stretch/>
        </p:blipFill>
        <p:spPr>
          <a:xfrm>
            <a:off x="1231899" y="2280758"/>
            <a:ext cx="6453735" cy="2354741"/>
          </a:xfrm>
          <a:prstGeom prst="rect">
            <a:avLst/>
          </a:prstGeom>
        </p:spPr>
      </p:pic>
      <p:sp>
        <p:nvSpPr>
          <p:cNvPr id="2" name="TextBox 1"/>
          <p:cNvSpPr txBox="1"/>
          <p:nvPr/>
        </p:nvSpPr>
        <p:spPr>
          <a:xfrm>
            <a:off x="1384300" y="4775200"/>
            <a:ext cx="1943100" cy="1200329"/>
          </a:xfrm>
          <a:prstGeom prst="rect">
            <a:avLst/>
          </a:prstGeom>
          <a:noFill/>
        </p:spPr>
        <p:txBody>
          <a:bodyPr wrap="square" rtlCol="0">
            <a:spAutoFit/>
          </a:bodyPr>
          <a:lstStyle/>
          <a:p>
            <a:pPr algn="ctr"/>
            <a:r>
              <a:rPr lang="en-US" dirty="0" smtClean="0"/>
              <a:t>If a </a:t>
            </a:r>
            <a:r>
              <a:rPr lang="en-US" dirty="0" err="1"/>
              <a:t>l</a:t>
            </a:r>
            <a:r>
              <a:rPr lang="en-US" dirty="0" err="1" smtClean="0"/>
              <a:t>ightbulb</a:t>
            </a:r>
            <a:r>
              <a:rPr lang="en-US" dirty="0" smtClean="0"/>
              <a:t> rather than a candle it will probably rain</a:t>
            </a:r>
            <a:endParaRPr lang="en-US" dirty="0"/>
          </a:p>
        </p:txBody>
      </p:sp>
      <p:sp>
        <p:nvSpPr>
          <p:cNvPr id="8" name="TextBox 7"/>
          <p:cNvSpPr txBox="1"/>
          <p:nvPr/>
        </p:nvSpPr>
        <p:spPr>
          <a:xfrm>
            <a:off x="3644900" y="4775200"/>
            <a:ext cx="1943100" cy="1200329"/>
          </a:xfrm>
          <a:prstGeom prst="rect">
            <a:avLst/>
          </a:prstGeom>
          <a:noFill/>
        </p:spPr>
        <p:txBody>
          <a:bodyPr wrap="square" rtlCol="0">
            <a:spAutoFit/>
          </a:bodyPr>
          <a:lstStyle/>
          <a:p>
            <a:pPr algn="ctr"/>
            <a:r>
              <a:rPr lang="en-US" dirty="0" smtClean="0"/>
              <a:t>If a butterfly rather than a fish it will probably rain</a:t>
            </a:r>
            <a:endParaRPr lang="en-US" dirty="0"/>
          </a:p>
        </p:txBody>
      </p:sp>
      <p:sp>
        <p:nvSpPr>
          <p:cNvPr id="9" name="TextBox 8"/>
          <p:cNvSpPr txBox="1"/>
          <p:nvPr/>
        </p:nvSpPr>
        <p:spPr>
          <a:xfrm>
            <a:off x="5588000" y="4775200"/>
            <a:ext cx="1943100" cy="923330"/>
          </a:xfrm>
          <a:prstGeom prst="rect">
            <a:avLst/>
          </a:prstGeom>
          <a:noFill/>
        </p:spPr>
        <p:txBody>
          <a:bodyPr wrap="square" rtlCol="0">
            <a:spAutoFit/>
          </a:bodyPr>
          <a:lstStyle/>
          <a:p>
            <a:pPr algn="ctr"/>
            <a:r>
              <a:rPr lang="en-US" dirty="0" smtClean="0"/>
              <a:t>If a boat rather than a plane it will probably rain</a:t>
            </a:r>
            <a:endParaRPr lang="en-US" dirty="0"/>
          </a:p>
        </p:txBody>
      </p:sp>
      <p:sp>
        <p:nvSpPr>
          <p:cNvPr id="4" name="TextBox 3"/>
          <p:cNvSpPr txBox="1"/>
          <p:nvPr/>
        </p:nvSpPr>
        <p:spPr>
          <a:xfrm>
            <a:off x="3517900" y="6248400"/>
            <a:ext cx="2185965" cy="461665"/>
          </a:xfrm>
          <a:prstGeom prst="rect">
            <a:avLst/>
          </a:prstGeom>
          <a:noFill/>
        </p:spPr>
        <p:txBody>
          <a:bodyPr wrap="none" rtlCol="0">
            <a:spAutoFit/>
          </a:bodyPr>
          <a:lstStyle/>
          <a:p>
            <a:r>
              <a:rPr lang="en-US" sz="2400" dirty="0" smtClean="0">
                <a:latin typeface="Arial"/>
                <a:cs typeface="Arial"/>
              </a:rPr>
              <a:t>Forecast: Rain</a:t>
            </a:r>
            <a:endParaRPr lang="en-US" sz="2400" dirty="0">
              <a:latin typeface="Arial"/>
              <a:cs typeface="Arial"/>
            </a:endParaRPr>
          </a:p>
        </p:txBody>
      </p:sp>
    </p:spTree>
    <p:extLst>
      <p:ext uri="{BB962C8B-B14F-4D97-AF65-F5344CB8AC3E}">
        <p14:creationId xmlns:p14="http://schemas.microsoft.com/office/powerpoint/2010/main" val="12380773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Basal Ganglia</a:t>
            </a:r>
            <a:endParaRPr lang="en-US" sz="2400" dirty="0">
              <a:latin typeface="Arial"/>
            </a:endParaRPr>
          </a:p>
        </p:txBody>
      </p:sp>
      <p:sp>
        <p:nvSpPr>
          <p:cNvPr id="5" name="Rectangle 4"/>
          <p:cNvSpPr/>
          <p:nvPr/>
        </p:nvSpPr>
        <p:spPr>
          <a:xfrm>
            <a:off x="737460" y="1373698"/>
            <a:ext cx="7720740" cy="4401205"/>
          </a:xfrm>
          <a:prstGeom prst="rect">
            <a:avLst/>
          </a:prstGeom>
        </p:spPr>
        <p:txBody>
          <a:bodyPr wrap="square">
            <a:spAutoFit/>
          </a:bodyPr>
          <a:lstStyle/>
          <a:p>
            <a:r>
              <a:rPr lang="en-US" sz="2000" dirty="0" smtClean="0">
                <a:latin typeface="Arial"/>
                <a:cs typeface="Arial"/>
              </a:rPr>
              <a:t>Probabilistic Learning – The Weather Task</a:t>
            </a:r>
          </a:p>
          <a:p>
            <a:endParaRPr lang="en-US" sz="2000" dirty="0">
              <a:latin typeface="Arial"/>
              <a:cs typeface="Arial"/>
            </a:endParaRPr>
          </a:p>
          <a:p>
            <a:r>
              <a:rPr lang="en-US" sz="2000" dirty="0" smtClean="0">
                <a:latin typeface="Arial"/>
                <a:cs typeface="Arial"/>
              </a:rPr>
              <a:t>Normal participants tend to initially focus on one image and they are correct most of the time – use declarative, episodic (hippocampal) memory for this.</a:t>
            </a:r>
          </a:p>
          <a:p>
            <a:endParaRPr lang="en-US" sz="2000" dirty="0">
              <a:latin typeface="Arial"/>
              <a:cs typeface="Arial"/>
            </a:endParaRPr>
          </a:p>
          <a:p>
            <a:r>
              <a:rPr lang="en-US" sz="2000" dirty="0" smtClean="0">
                <a:latin typeface="Arial"/>
                <a:cs typeface="Arial"/>
              </a:rPr>
              <a:t>After many repetitions they approach 100% accuracy but appear unable to </a:t>
            </a:r>
            <a:r>
              <a:rPr lang="en-US" sz="2000" b="1" i="1" u="sng" dirty="0" smtClean="0">
                <a:latin typeface="Arial"/>
                <a:cs typeface="Arial"/>
              </a:rPr>
              <a:t>declare</a:t>
            </a:r>
            <a:r>
              <a:rPr lang="en-US" sz="2000" dirty="0" smtClean="0">
                <a:latin typeface="Arial"/>
                <a:cs typeface="Arial"/>
              </a:rPr>
              <a:t> their strategy.</a:t>
            </a:r>
          </a:p>
          <a:p>
            <a:endParaRPr lang="en-US" sz="2000" dirty="0">
              <a:latin typeface="Arial"/>
              <a:cs typeface="Arial"/>
            </a:endParaRPr>
          </a:p>
          <a:p>
            <a:r>
              <a:rPr lang="en-US" sz="2000" dirty="0" smtClean="0">
                <a:latin typeface="Arial"/>
                <a:cs typeface="Arial"/>
              </a:rPr>
              <a:t>Basal ganglia seems to learn the patterns implicitly.</a:t>
            </a:r>
          </a:p>
          <a:p>
            <a:endParaRPr lang="en-US" sz="2000" dirty="0">
              <a:latin typeface="Arial"/>
              <a:cs typeface="Arial"/>
            </a:endParaRPr>
          </a:p>
          <a:p>
            <a:r>
              <a:rPr lang="en-US" sz="2000" dirty="0" err="1" smtClean="0">
                <a:latin typeface="Arial"/>
                <a:cs typeface="Arial"/>
              </a:rPr>
              <a:t>Parkinsons</a:t>
            </a:r>
            <a:r>
              <a:rPr lang="en-US" sz="2000" dirty="0" smtClean="0">
                <a:latin typeface="Arial"/>
                <a:cs typeface="Arial"/>
              </a:rPr>
              <a:t> disease patients (damage to basal ganglia) continue to adopt the declarative memory strategy (intact hippocampus) </a:t>
            </a:r>
            <a:r>
              <a:rPr lang="en-US" sz="2000" dirty="0">
                <a:latin typeface="Arial"/>
                <a:cs typeface="Arial"/>
              </a:rPr>
              <a:t>even after many </a:t>
            </a:r>
            <a:r>
              <a:rPr lang="en-US" sz="2000" dirty="0" smtClean="0">
                <a:latin typeface="Arial"/>
                <a:cs typeface="Arial"/>
              </a:rPr>
              <a:t>trials so never approach total accuracy.</a:t>
            </a:r>
          </a:p>
        </p:txBody>
      </p:sp>
    </p:spTree>
    <p:extLst>
      <p:ext uri="{BB962C8B-B14F-4D97-AF65-F5344CB8AC3E}">
        <p14:creationId xmlns:p14="http://schemas.microsoft.com/office/powerpoint/2010/main" val="14898511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Basal Ganglia</a:t>
            </a:r>
            <a:endParaRPr lang="en-US" sz="2400" dirty="0">
              <a:latin typeface="Arial"/>
            </a:endParaRPr>
          </a:p>
        </p:txBody>
      </p:sp>
      <p:sp>
        <p:nvSpPr>
          <p:cNvPr id="5" name="Rectangle 4"/>
          <p:cNvSpPr/>
          <p:nvPr/>
        </p:nvSpPr>
        <p:spPr>
          <a:xfrm>
            <a:off x="737460" y="1373698"/>
            <a:ext cx="7720740" cy="5016758"/>
          </a:xfrm>
          <a:prstGeom prst="rect">
            <a:avLst/>
          </a:prstGeom>
        </p:spPr>
        <p:txBody>
          <a:bodyPr wrap="square">
            <a:spAutoFit/>
          </a:bodyPr>
          <a:lstStyle/>
          <a:p>
            <a:r>
              <a:rPr lang="en-US" sz="2000" dirty="0" smtClean="0">
                <a:latin typeface="Arial"/>
                <a:cs typeface="Arial"/>
              </a:rPr>
              <a:t>Probabilistic Learning – The Weather Task</a:t>
            </a:r>
          </a:p>
          <a:p>
            <a:endParaRPr lang="en-US" sz="2000" dirty="0">
              <a:latin typeface="Arial"/>
              <a:cs typeface="Arial"/>
            </a:endParaRPr>
          </a:p>
          <a:p>
            <a:r>
              <a:rPr lang="en-US" sz="2000" dirty="0" smtClean="0">
                <a:latin typeface="Arial"/>
                <a:cs typeface="Arial"/>
              </a:rPr>
              <a:t>Conversely, </a:t>
            </a:r>
            <a:r>
              <a:rPr lang="en-US" sz="2000" dirty="0" err="1" smtClean="0">
                <a:latin typeface="Arial"/>
                <a:cs typeface="Arial"/>
              </a:rPr>
              <a:t>amnesics</a:t>
            </a:r>
            <a:r>
              <a:rPr lang="en-US" sz="2000" dirty="0" smtClean="0">
                <a:latin typeface="Arial"/>
                <a:cs typeface="Arial"/>
              </a:rPr>
              <a:t> with hippocampal damage are unable to use the declarative memory strategy initially.  But if they continue for long enough they do show gradual improvements through use of intact basal ganglia.</a:t>
            </a:r>
          </a:p>
          <a:p>
            <a:endParaRPr lang="en-US" sz="2000" dirty="0">
              <a:latin typeface="Arial"/>
              <a:cs typeface="Arial"/>
            </a:endParaRPr>
          </a:p>
          <a:p>
            <a:r>
              <a:rPr lang="en-US" sz="2000" dirty="0" smtClean="0">
                <a:latin typeface="Arial"/>
                <a:cs typeface="Arial"/>
              </a:rPr>
              <a:t>Demonstrates that:</a:t>
            </a:r>
          </a:p>
          <a:p>
            <a:endParaRPr lang="en-US" sz="2000" dirty="0">
              <a:latin typeface="Arial"/>
              <a:cs typeface="Arial"/>
            </a:endParaRPr>
          </a:p>
          <a:p>
            <a:r>
              <a:rPr lang="en-US" sz="2000" dirty="0" smtClean="0">
                <a:latin typeface="Arial"/>
                <a:cs typeface="Arial"/>
              </a:rPr>
              <a:t>Hippocampus important for </a:t>
            </a:r>
            <a:r>
              <a:rPr lang="en-US" sz="2000" b="1" dirty="0" smtClean="0">
                <a:latin typeface="Arial"/>
                <a:cs typeface="Arial"/>
              </a:rPr>
              <a:t>explicit</a:t>
            </a:r>
            <a:r>
              <a:rPr lang="en-US" sz="2000" dirty="0" smtClean="0">
                <a:latin typeface="Arial"/>
                <a:cs typeface="Arial"/>
              </a:rPr>
              <a:t>/</a:t>
            </a:r>
            <a:r>
              <a:rPr lang="en-US" sz="2000" b="1" i="1" dirty="0" smtClean="0">
                <a:latin typeface="Arial"/>
                <a:cs typeface="Arial"/>
              </a:rPr>
              <a:t>declarative </a:t>
            </a:r>
            <a:r>
              <a:rPr lang="en-US" sz="2000" b="1" i="1" dirty="0" smtClean="0">
                <a:latin typeface="Arial"/>
                <a:cs typeface="Arial"/>
              </a:rPr>
              <a:t>memory</a:t>
            </a:r>
          </a:p>
          <a:p>
            <a:r>
              <a:rPr lang="en-US" sz="2000" dirty="0" smtClean="0">
                <a:latin typeface="Arial"/>
                <a:cs typeface="Arial"/>
              </a:rPr>
              <a:t>Basal Ganglia important for </a:t>
            </a:r>
            <a:r>
              <a:rPr lang="en-US" sz="2000" b="1" dirty="0" smtClean="0">
                <a:latin typeface="Arial"/>
                <a:cs typeface="Arial"/>
              </a:rPr>
              <a:t>implicit/</a:t>
            </a:r>
            <a:r>
              <a:rPr lang="en-US" sz="2000" b="1" i="1" dirty="0" smtClean="0">
                <a:latin typeface="Arial"/>
                <a:cs typeface="Arial"/>
              </a:rPr>
              <a:t>procedural memory</a:t>
            </a:r>
          </a:p>
          <a:p>
            <a:endParaRPr lang="en-US" sz="2000" dirty="0">
              <a:latin typeface="Arial"/>
              <a:cs typeface="Arial"/>
            </a:endParaRPr>
          </a:p>
          <a:p>
            <a:r>
              <a:rPr lang="en-US" sz="2000" dirty="0" smtClean="0">
                <a:latin typeface="Arial"/>
                <a:cs typeface="Arial"/>
              </a:rPr>
              <a:t>But most tasks will require </a:t>
            </a:r>
            <a:r>
              <a:rPr lang="en-US" sz="2000" b="1" u="sng" dirty="0" smtClean="0">
                <a:latin typeface="Arial"/>
                <a:cs typeface="Arial"/>
              </a:rPr>
              <a:t>BOTH</a:t>
            </a:r>
            <a:r>
              <a:rPr lang="en-US" sz="2000" dirty="0" smtClean="0">
                <a:latin typeface="Arial"/>
                <a:cs typeface="Arial"/>
              </a:rPr>
              <a:t> types of memory and therefore hippocampal </a:t>
            </a:r>
            <a:r>
              <a:rPr lang="en-US" sz="2000" b="1" u="sng" dirty="0" smtClean="0">
                <a:latin typeface="Arial"/>
                <a:cs typeface="Arial"/>
              </a:rPr>
              <a:t>AND</a:t>
            </a:r>
            <a:r>
              <a:rPr lang="en-US" sz="2000" dirty="0" smtClean="0">
                <a:latin typeface="Arial"/>
                <a:cs typeface="Arial"/>
              </a:rPr>
              <a:t> basal ganglia function.</a:t>
            </a:r>
          </a:p>
          <a:p>
            <a:endParaRPr lang="en-US" sz="2000" dirty="0">
              <a:latin typeface="Arial"/>
              <a:cs typeface="Arial"/>
            </a:endParaRPr>
          </a:p>
          <a:p>
            <a:endParaRPr lang="en-US" sz="2000" dirty="0" smtClean="0">
              <a:latin typeface="Arial"/>
              <a:cs typeface="Arial"/>
            </a:endParaRPr>
          </a:p>
        </p:txBody>
      </p:sp>
    </p:spTree>
    <p:extLst>
      <p:ext uri="{BB962C8B-B14F-4D97-AF65-F5344CB8AC3E}">
        <p14:creationId xmlns:p14="http://schemas.microsoft.com/office/powerpoint/2010/main" val="27021443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err="1" smtClean="0">
                <a:latin typeface="Arial"/>
              </a:rPr>
              <a:t>Korsakoff’s</a:t>
            </a:r>
            <a:r>
              <a:rPr lang="en-US" sz="2400" dirty="0" smtClean="0">
                <a:latin typeface="Arial"/>
              </a:rPr>
              <a:t> Syndrome</a:t>
            </a:r>
            <a:endParaRPr lang="en-US" sz="2400" dirty="0">
              <a:latin typeface="Arial"/>
            </a:endParaRPr>
          </a:p>
        </p:txBody>
      </p:sp>
      <p:sp>
        <p:nvSpPr>
          <p:cNvPr id="5" name="Rectangle 4"/>
          <p:cNvSpPr/>
          <p:nvPr/>
        </p:nvSpPr>
        <p:spPr>
          <a:xfrm>
            <a:off x="737460" y="1373698"/>
            <a:ext cx="7720740" cy="5324535"/>
          </a:xfrm>
          <a:prstGeom prst="rect">
            <a:avLst/>
          </a:prstGeom>
        </p:spPr>
        <p:txBody>
          <a:bodyPr wrap="square">
            <a:spAutoFit/>
          </a:bodyPr>
          <a:lstStyle/>
          <a:p>
            <a:r>
              <a:rPr lang="en-US" sz="2000" dirty="0" smtClean="0">
                <a:latin typeface="Arial"/>
                <a:cs typeface="Arial"/>
              </a:rPr>
              <a:t>Caused by prolonged Thiamine (Vitamin B</a:t>
            </a:r>
            <a:r>
              <a:rPr lang="en-US" sz="2000" baseline="-25000" dirty="0" smtClean="0">
                <a:latin typeface="Arial"/>
                <a:cs typeface="Arial"/>
              </a:rPr>
              <a:t>1</a:t>
            </a:r>
            <a:r>
              <a:rPr lang="en-US" sz="2000" dirty="0" smtClean="0">
                <a:latin typeface="Arial"/>
                <a:cs typeface="Arial"/>
              </a:rPr>
              <a:t>) deficiency.  Thiamine is extracted from a normal dietary intake of foods. It allows the brain to metabolize glucose.  Chronic alcoholism is characterized by long periods where the diet is restricted to alcohol alone and thus devoid of thiamine.</a:t>
            </a:r>
          </a:p>
          <a:p>
            <a:endParaRPr lang="en-US" sz="2000" dirty="0">
              <a:latin typeface="Arial"/>
              <a:cs typeface="Arial"/>
            </a:endParaRPr>
          </a:p>
          <a:p>
            <a:r>
              <a:rPr lang="en-US" sz="2000" dirty="0" smtClean="0">
                <a:latin typeface="Arial"/>
                <a:cs typeface="Arial"/>
              </a:rPr>
              <a:t>Prolonged thiamine deficiency leads to a reduction of neurons throughout the brain – in particular the </a:t>
            </a:r>
            <a:r>
              <a:rPr lang="en-US" sz="2000" dirty="0" err="1" smtClean="0">
                <a:latin typeface="Arial"/>
                <a:cs typeface="Arial"/>
              </a:rPr>
              <a:t>dorsomedial</a:t>
            </a:r>
            <a:r>
              <a:rPr lang="en-US" sz="2000" dirty="0" smtClean="0">
                <a:latin typeface="Arial"/>
                <a:cs typeface="Arial"/>
              </a:rPr>
              <a:t> thalamus which inputs to the prefrontal cortex.</a:t>
            </a:r>
          </a:p>
          <a:p>
            <a:endParaRPr lang="en-US" sz="2000" dirty="0">
              <a:latin typeface="Arial"/>
              <a:cs typeface="Arial"/>
            </a:endParaRPr>
          </a:p>
          <a:p>
            <a:r>
              <a:rPr lang="en-US" sz="2000" dirty="0" smtClean="0">
                <a:latin typeface="Arial"/>
                <a:cs typeface="Arial"/>
              </a:rPr>
              <a:t>Therefore </a:t>
            </a:r>
            <a:r>
              <a:rPr lang="en-US" sz="2000" dirty="0" err="1" smtClean="0">
                <a:latin typeface="Arial"/>
                <a:cs typeface="Arial"/>
              </a:rPr>
              <a:t>Korsakoff’s</a:t>
            </a:r>
            <a:r>
              <a:rPr lang="en-US" sz="2000" dirty="0" smtClean="0">
                <a:latin typeface="Arial"/>
                <a:cs typeface="Arial"/>
              </a:rPr>
              <a:t> syndrome resembles cases of damage to the prefrontal cortex.  This includes apathy, confusion and memory loss.  In addition </a:t>
            </a:r>
            <a:r>
              <a:rPr lang="en-US" sz="2000" dirty="0" err="1" smtClean="0">
                <a:latin typeface="Arial"/>
                <a:cs typeface="Arial"/>
              </a:rPr>
              <a:t>Korsakoff’s</a:t>
            </a:r>
            <a:r>
              <a:rPr lang="en-US" sz="2000" dirty="0" smtClean="0">
                <a:latin typeface="Arial"/>
                <a:cs typeface="Arial"/>
              </a:rPr>
              <a:t> is also characterized by </a:t>
            </a:r>
            <a:r>
              <a:rPr lang="en-US" sz="2000" b="1" dirty="0" smtClean="0">
                <a:latin typeface="Arial"/>
                <a:cs typeface="Arial"/>
              </a:rPr>
              <a:t>confabulation.</a:t>
            </a:r>
          </a:p>
          <a:p>
            <a:endParaRPr lang="en-US" sz="2000" b="1" dirty="0">
              <a:latin typeface="Arial"/>
              <a:cs typeface="Arial"/>
            </a:endParaRPr>
          </a:p>
          <a:p>
            <a:r>
              <a:rPr lang="en-US" sz="2000" dirty="0">
                <a:latin typeface="Arial"/>
                <a:cs typeface="Arial"/>
              </a:rPr>
              <a:t>Confabulations more prevalent in episodic than semantic memory (</a:t>
            </a:r>
            <a:r>
              <a:rPr lang="en-US" sz="2000" dirty="0" err="1">
                <a:latin typeface="Arial"/>
                <a:cs typeface="Arial"/>
              </a:rPr>
              <a:t>Borzutsky</a:t>
            </a:r>
            <a:r>
              <a:rPr lang="en-US" sz="2000" dirty="0">
                <a:latin typeface="Arial"/>
                <a:cs typeface="Arial"/>
              </a:rPr>
              <a:t> et al., 2008)</a:t>
            </a:r>
            <a:r>
              <a:rPr lang="en-US" sz="2000" dirty="0" smtClean="0">
                <a:latin typeface="Arial"/>
                <a:cs typeface="Arial"/>
              </a:rPr>
              <a:t>.</a:t>
            </a:r>
            <a:endParaRPr lang="en-US" sz="2000" dirty="0">
              <a:latin typeface="Arial"/>
              <a:cs typeface="Arial"/>
            </a:endParaRPr>
          </a:p>
        </p:txBody>
      </p:sp>
    </p:spTree>
    <p:extLst>
      <p:ext uri="{BB962C8B-B14F-4D97-AF65-F5344CB8AC3E}">
        <p14:creationId xmlns:p14="http://schemas.microsoft.com/office/powerpoint/2010/main" val="355468281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Types of Memory</a:t>
            </a:r>
            <a:endParaRPr lang="en-US" sz="2400" dirty="0">
              <a:latin typeface="Arial"/>
            </a:endParaRPr>
          </a:p>
        </p:txBody>
      </p:sp>
      <p:sp>
        <p:nvSpPr>
          <p:cNvPr id="2" name="TextBox 1"/>
          <p:cNvSpPr txBox="1"/>
          <p:nvPr/>
        </p:nvSpPr>
        <p:spPr>
          <a:xfrm>
            <a:off x="737460" y="1249703"/>
            <a:ext cx="7866247" cy="4708981"/>
          </a:xfrm>
          <a:prstGeom prst="rect">
            <a:avLst/>
          </a:prstGeom>
          <a:noFill/>
        </p:spPr>
        <p:txBody>
          <a:bodyPr wrap="square" rtlCol="0">
            <a:spAutoFit/>
          </a:bodyPr>
          <a:lstStyle/>
          <a:p>
            <a:r>
              <a:rPr lang="en-US" sz="2000" dirty="0" err="1" smtClean="0">
                <a:latin typeface="Arial"/>
                <a:cs typeface="Arial"/>
              </a:rPr>
              <a:t>Hebb</a:t>
            </a:r>
            <a:r>
              <a:rPr lang="en-US" sz="2000" dirty="0" smtClean="0">
                <a:latin typeface="Arial"/>
                <a:cs typeface="Arial"/>
              </a:rPr>
              <a:t> (1949) argued that memory is not a unitary construct but could be thought of in terms of:</a:t>
            </a:r>
          </a:p>
          <a:p>
            <a:endParaRPr lang="en-US" sz="2000" dirty="0">
              <a:latin typeface="Arial"/>
              <a:cs typeface="Arial"/>
            </a:endParaRPr>
          </a:p>
          <a:p>
            <a:r>
              <a:rPr lang="en-US" sz="2000" dirty="0" smtClean="0">
                <a:latin typeface="Arial"/>
                <a:cs typeface="Arial"/>
              </a:rPr>
              <a:t>Short-Term Memory: For events that have just occurred.</a:t>
            </a:r>
          </a:p>
          <a:p>
            <a:r>
              <a:rPr lang="en-US" sz="2000" dirty="0" smtClean="0">
                <a:latin typeface="Arial"/>
                <a:cs typeface="Arial"/>
              </a:rPr>
              <a:t>Long-Term Memory:  For events further back in time.</a:t>
            </a:r>
          </a:p>
          <a:p>
            <a:endParaRPr lang="en-US" sz="2000" dirty="0">
              <a:latin typeface="Arial"/>
              <a:cs typeface="Arial"/>
            </a:endParaRPr>
          </a:p>
          <a:p>
            <a:r>
              <a:rPr lang="en-US" sz="2000" dirty="0" smtClean="0">
                <a:latin typeface="Arial"/>
                <a:cs typeface="Arial"/>
              </a:rPr>
              <a:t>It was thought that if a short-term memory was forgotten then it was lost forever.  If not it would be </a:t>
            </a:r>
            <a:r>
              <a:rPr lang="en-US" sz="2000" b="1" dirty="0" smtClean="0">
                <a:latin typeface="Arial"/>
                <a:cs typeface="Arial"/>
              </a:rPr>
              <a:t>consolidated</a:t>
            </a:r>
            <a:r>
              <a:rPr lang="en-US" sz="2000" dirty="0" smtClean="0">
                <a:latin typeface="Arial"/>
                <a:cs typeface="Arial"/>
              </a:rPr>
              <a:t> into long-term memory.</a:t>
            </a:r>
          </a:p>
          <a:p>
            <a:endParaRPr lang="en-US" sz="2000" dirty="0">
              <a:latin typeface="Arial"/>
              <a:cs typeface="Arial"/>
            </a:endParaRPr>
          </a:p>
          <a:p>
            <a:r>
              <a:rPr lang="en-US" sz="2000" dirty="0" smtClean="0">
                <a:latin typeface="Arial"/>
                <a:cs typeface="Arial"/>
              </a:rPr>
              <a:t>Problem: </a:t>
            </a:r>
          </a:p>
          <a:p>
            <a:endParaRPr lang="en-US" sz="2000" dirty="0" smtClean="0">
              <a:latin typeface="Arial"/>
              <a:cs typeface="Arial"/>
            </a:endParaRPr>
          </a:p>
          <a:p>
            <a:r>
              <a:rPr lang="en-US" sz="2000" dirty="0" smtClean="0">
                <a:latin typeface="Arial"/>
                <a:cs typeface="Arial"/>
              </a:rPr>
              <a:t>Some memories do not need to be consolidated (e.g., the score in a sports match you are watching).</a:t>
            </a:r>
          </a:p>
          <a:p>
            <a:endParaRPr lang="en-US" sz="2000" dirty="0" smtClean="0">
              <a:latin typeface="Arial"/>
              <a:cs typeface="Arial"/>
            </a:endParaRPr>
          </a:p>
          <a:p>
            <a:r>
              <a:rPr lang="en-US" sz="2000" dirty="0" smtClean="0">
                <a:latin typeface="Arial"/>
                <a:cs typeface="Arial"/>
              </a:rPr>
              <a:t>Consolidation periods vary.  </a:t>
            </a:r>
            <a:endParaRPr lang="en-US" sz="2000" dirty="0">
              <a:latin typeface="Arial"/>
              <a:cs typeface="Arial"/>
            </a:endParaRPr>
          </a:p>
        </p:txBody>
      </p:sp>
    </p:spTree>
    <p:extLst>
      <p:ext uri="{BB962C8B-B14F-4D97-AF65-F5344CB8AC3E}">
        <p14:creationId xmlns:p14="http://schemas.microsoft.com/office/powerpoint/2010/main" val="283062026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Alzheimer’s Disease</a:t>
            </a:r>
            <a:endParaRPr lang="en-US" sz="2400" dirty="0">
              <a:latin typeface="Arial"/>
            </a:endParaRPr>
          </a:p>
        </p:txBody>
      </p:sp>
      <p:sp>
        <p:nvSpPr>
          <p:cNvPr id="6" name="TextBox 5"/>
          <p:cNvSpPr txBox="1"/>
          <p:nvPr/>
        </p:nvSpPr>
        <p:spPr>
          <a:xfrm>
            <a:off x="254860" y="3613715"/>
            <a:ext cx="8685941" cy="3170099"/>
          </a:xfrm>
          <a:prstGeom prst="rect">
            <a:avLst/>
          </a:prstGeom>
          <a:noFill/>
        </p:spPr>
        <p:txBody>
          <a:bodyPr wrap="square" rtlCol="0">
            <a:spAutoFit/>
          </a:bodyPr>
          <a:lstStyle/>
          <a:p>
            <a:r>
              <a:rPr lang="en-US" sz="2000" dirty="0" smtClean="0">
                <a:latin typeface="Arial"/>
                <a:cs typeface="Arial"/>
              </a:rPr>
              <a:t>Linked to the accumulation of the protein amyloid-β inside and outside of the neurons.  This can damage dendritic trees and decrease synaptic input.</a:t>
            </a:r>
          </a:p>
          <a:p>
            <a:endParaRPr lang="en-US" sz="2000" dirty="0">
              <a:latin typeface="Arial"/>
              <a:cs typeface="Arial"/>
            </a:endParaRPr>
          </a:p>
          <a:p>
            <a:r>
              <a:rPr lang="en-US" sz="2000" dirty="0" smtClean="0">
                <a:latin typeface="Arial"/>
                <a:cs typeface="Arial"/>
              </a:rPr>
              <a:t>Damaged structures cluster into plaques and as these accumulate the cortex, hippocampus and other areas </a:t>
            </a:r>
            <a:r>
              <a:rPr lang="en-US" sz="2000" b="1" i="1" dirty="0" smtClean="0">
                <a:latin typeface="Arial"/>
                <a:cs typeface="Arial"/>
              </a:rPr>
              <a:t>atrophy</a:t>
            </a:r>
            <a:r>
              <a:rPr lang="en-US" sz="2000" dirty="0" smtClean="0">
                <a:latin typeface="Arial"/>
                <a:cs typeface="Arial"/>
              </a:rPr>
              <a:t>.</a:t>
            </a:r>
          </a:p>
          <a:p>
            <a:endParaRPr lang="en-US" sz="2000" dirty="0" smtClean="0">
              <a:latin typeface="Arial"/>
              <a:cs typeface="Arial"/>
            </a:endParaRPr>
          </a:p>
          <a:p>
            <a:r>
              <a:rPr lang="en-US" sz="2000" dirty="0" smtClean="0">
                <a:latin typeface="Arial"/>
                <a:cs typeface="Arial"/>
              </a:rPr>
              <a:t>Also, increased amyloid leads to increased binding of phosphates to tau proteins.  Altered tau can’t bind to axon sites so begins to migrate into the cell body and dendrites where it creates tangles. Increase in altered tau also increases amyloid production.</a:t>
            </a:r>
            <a:endParaRPr lang="en-US" sz="2000" dirty="0">
              <a:latin typeface="Arial"/>
              <a:cs typeface="Arial"/>
            </a:endParaRPr>
          </a:p>
        </p:txBody>
      </p:sp>
      <p:grpSp>
        <p:nvGrpSpPr>
          <p:cNvPr id="4" name="Group 3"/>
          <p:cNvGrpSpPr/>
          <p:nvPr/>
        </p:nvGrpSpPr>
        <p:grpSpPr>
          <a:xfrm>
            <a:off x="254860" y="1051052"/>
            <a:ext cx="8685941" cy="2436908"/>
            <a:chOff x="254860" y="1051052"/>
            <a:chExt cx="8685941" cy="2436908"/>
          </a:xfrm>
        </p:grpSpPr>
        <p:pic>
          <p:nvPicPr>
            <p:cNvPr id="7" name="Picture 6" descr="Alzheimersbrain.ps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860" y="1051052"/>
              <a:ext cx="5434584" cy="2368296"/>
            </a:xfrm>
            <a:prstGeom prst="rect">
              <a:avLst/>
            </a:prstGeom>
          </p:spPr>
        </p:pic>
        <p:pic>
          <p:nvPicPr>
            <p:cNvPr id="8" name="Picture 7" descr="Alzheimers.psd"/>
            <p:cNvPicPr>
              <a:picLocks noChangeAspect="1"/>
            </p:cNvPicPr>
            <p:nvPr/>
          </p:nvPicPr>
          <p:blipFill rotWithShape="1">
            <a:blip r:embed="rId4">
              <a:extLst>
                <a:ext uri="{28A0092B-C50C-407E-A947-70E740481C1C}">
                  <a14:useLocalDpi xmlns:a14="http://schemas.microsoft.com/office/drawing/2010/main" val="0"/>
                </a:ext>
              </a:extLst>
            </a:blip>
            <a:srcRect l="12755" t="5929" r="19376" b="28849"/>
            <a:stretch/>
          </p:blipFill>
          <p:spPr>
            <a:xfrm>
              <a:off x="5816445" y="1051052"/>
              <a:ext cx="3124356" cy="2368296"/>
            </a:xfrm>
            <a:prstGeom prst="rect">
              <a:avLst/>
            </a:prstGeom>
          </p:spPr>
        </p:pic>
        <p:sp>
          <p:nvSpPr>
            <p:cNvPr id="2" name="TextBox 1"/>
            <p:cNvSpPr txBox="1"/>
            <p:nvPr/>
          </p:nvSpPr>
          <p:spPr>
            <a:xfrm>
              <a:off x="901700" y="3118628"/>
              <a:ext cx="1223412" cy="369332"/>
            </a:xfrm>
            <a:prstGeom prst="rect">
              <a:avLst/>
            </a:prstGeom>
            <a:noFill/>
          </p:spPr>
          <p:txBody>
            <a:bodyPr wrap="none" rtlCol="0">
              <a:spAutoFit/>
            </a:bodyPr>
            <a:lstStyle/>
            <a:p>
              <a:r>
                <a:rPr lang="en-US" dirty="0" err="1" smtClean="0"/>
                <a:t>Alzheimers</a:t>
              </a:r>
              <a:endParaRPr lang="en-US" dirty="0"/>
            </a:p>
          </p:txBody>
        </p:sp>
        <p:sp>
          <p:nvSpPr>
            <p:cNvPr id="9" name="TextBox 8"/>
            <p:cNvSpPr txBox="1"/>
            <p:nvPr/>
          </p:nvSpPr>
          <p:spPr>
            <a:xfrm>
              <a:off x="3251200" y="3118628"/>
              <a:ext cx="883813" cy="369332"/>
            </a:xfrm>
            <a:prstGeom prst="rect">
              <a:avLst/>
            </a:prstGeom>
            <a:noFill/>
          </p:spPr>
          <p:txBody>
            <a:bodyPr wrap="none" rtlCol="0">
              <a:spAutoFit/>
            </a:bodyPr>
            <a:lstStyle/>
            <a:p>
              <a:r>
                <a:rPr lang="en-US" dirty="0" smtClean="0"/>
                <a:t>Normal</a:t>
              </a:r>
              <a:endParaRPr lang="en-US" dirty="0"/>
            </a:p>
          </p:txBody>
        </p:sp>
      </p:grpSp>
    </p:spTree>
    <p:extLst>
      <p:ext uri="{BB962C8B-B14F-4D97-AF65-F5344CB8AC3E}">
        <p14:creationId xmlns:p14="http://schemas.microsoft.com/office/powerpoint/2010/main" val="19877011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Alzheimer’s Disease</a:t>
            </a:r>
            <a:endParaRPr lang="en-US" sz="2400" dirty="0">
              <a:latin typeface="Arial"/>
            </a:endParaRPr>
          </a:p>
        </p:txBody>
      </p:sp>
      <p:sp>
        <p:nvSpPr>
          <p:cNvPr id="6" name="TextBox 5"/>
          <p:cNvSpPr txBox="1"/>
          <p:nvPr/>
        </p:nvSpPr>
        <p:spPr>
          <a:xfrm>
            <a:off x="254860" y="1124515"/>
            <a:ext cx="8685941" cy="4401205"/>
          </a:xfrm>
          <a:prstGeom prst="rect">
            <a:avLst/>
          </a:prstGeom>
          <a:noFill/>
        </p:spPr>
        <p:txBody>
          <a:bodyPr wrap="square" rtlCol="0">
            <a:spAutoFit/>
          </a:bodyPr>
          <a:lstStyle/>
          <a:p>
            <a:r>
              <a:rPr lang="en-US" sz="2000" dirty="0" err="1" smtClean="0">
                <a:latin typeface="Arial"/>
                <a:cs typeface="Arial"/>
              </a:rPr>
              <a:t>Alzheimers</a:t>
            </a:r>
            <a:r>
              <a:rPr lang="en-US" sz="2000" dirty="0" smtClean="0">
                <a:latin typeface="Arial"/>
                <a:cs typeface="Arial"/>
              </a:rPr>
              <a:t> patients memory loss is more severe for declarative than procedural memory.</a:t>
            </a:r>
          </a:p>
          <a:p>
            <a:endParaRPr lang="en-US" sz="2000" dirty="0">
              <a:latin typeface="Arial"/>
              <a:cs typeface="Arial"/>
            </a:endParaRPr>
          </a:p>
          <a:p>
            <a:r>
              <a:rPr lang="en-US" sz="2000" dirty="0" smtClean="0">
                <a:latin typeface="Arial"/>
                <a:cs typeface="Arial"/>
              </a:rPr>
              <a:t>They can learn new skills but are often surprised by their abilities</a:t>
            </a:r>
            <a:r>
              <a:rPr lang="en-US" sz="2000" dirty="0" smtClean="0">
                <a:latin typeface="Arial"/>
                <a:cs typeface="Arial"/>
              </a:rPr>
              <a:t>.</a:t>
            </a:r>
          </a:p>
          <a:p>
            <a:endParaRPr lang="en-US" sz="2000" dirty="0">
              <a:latin typeface="Arial"/>
              <a:cs typeface="Arial"/>
            </a:endParaRPr>
          </a:p>
          <a:p>
            <a:endParaRPr lang="en-US" sz="2000" dirty="0" smtClean="0">
              <a:latin typeface="Arial"/>
              <a:cs typeface="Arial"/>
            </a:endParaRPr>
          </a:p>
          <a:p>
            <a:endParaRPr lang="en-US" sz="2000" dirty="0">
              <a:latin typeface="Arial"/>
              <a:cs typeface="Arial"/>
            </a:endParaRPr>
          </a:p>
          <a:p>
            <a:endParaRPr lang="en-US" sz="2000" dirty="0" smtClean="0">
              <a:latin typeface="Arial"/>
              <a:cs typeface="Arial"/>
            </a:endParaRPr>
          </a:p>
          <a:p>
            <a:endParaRPr lang="en-US" sz="2000" dirty="0">
              <a:latin typeface="Arial"/>
              <a:cs typeface="Arial"/>
            </a:endParaRPr>
          </a:p>
          <a:p>
            <a:endParaRPr lang="en-US" sz="2000" dirty="0" smtClean="0">
              <a:latin typeface="Arial"/>
              <a:cs typeface="Arial"/>
            </a:endParaRPr>
          </a:p>
          <a:p>
            <a:endParaRPr lang="en-US" sz="2000" dirty="0">
              <a:latin typeface="Arial"/>
              <a:cs typeface="Arial"/>
            </a:endParaRPr>
          </a:p>
          <a:p>
            <a:endParaRPr lang="en-US" sz="2000" dirty="0" smtClean="0">
              <a:latin typeface="Arial"/>
              <a:cs typeface="Arial"/>
            </a:endParaRPr>
          </a:p>
          <a:p>
            <a:r>
              <a:rPr lang="en-US" sz="2000" dirty="0">
                <a:latin typeface="Arial"/>
                <a:cs typeface="Arial"/>
                <a:hlinkClick r:id="rId3"/>
              </a:rPr>
              <a:t>http://www.alz.org/news_and_events_16202.</a:t>
            </a:r>
            <a:r>
              <a:rPr lang="en-US" sz="2000" dirty="0" smtClean="0">
                <a:latin typeface="Arial"/>
                <a:cs typeface="Arial"/>
                <a:hlinkClick r:id="rId3"/>
              </a:rPr>
              <a:t>asp</a:t>
            </a:r>
            <a:endParaRPr lang="en-US" sz="2000" dirty="0" smtClean="0">
              <a:latin typeface="Arial"/>
              <a:cs typeface="Arial"/>
            </a:endParaRPr>
          </a:p>
          <a:p>
            <a:endParaRPr lang="en-US" sz="2000" dirty="0">
              <a:latin typeface="Arial"/>
              <a:cs typeface="Arial"/>
            </a:endParaRPr>
          </a:p>
        </p:txBody>
      </p:sp>
    </p:spTree>
    <p:extLst>
      <p:ext uri="{BB962C8B-B14F-4D97-AF65-F5344CB8AC3E}">
        <p14:creationId xmlns:p14="http://schemas.microsoft.com/office/powerpoint/2010/main" val="1251784810"/>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Temporal Lobe and Memory</a:t>
            </a:r>
            <a:endParaRPr lang="en-US" sz="2400" dirty="0">
              <a:latin typeface="Arial"/>
            </a:endParaRPr>
          </a:p>
        </p:txBody>
      </p:sp>
      <p:sp>
        <p:nvSpPr>
          <p:cNvPr id="6" name="TextBox 5"/>
          <p:cNvSpPr txBox="1"/>
          <p:nvPr/>
        </p:nvSpPr>
        <p:spPr>
          <a:xfrm>
            <a:off x="737460" y="1124515"/>
            <a:ext cx="7886733" cy="4093428"/>
          </a:xfrm>
          <a:prstGeom prst="rect">
            <a:avLst/>
          </a:prstGeom>
          <a:noFill/>
        </p:spPr>
        <p:txBody>
          <a:bodyPr wrap="square" rtlCol="0">
            <a:spAutoFit/>
          </a:bodyPr>
          <a:lstStyle/>
          <a:p>
            <a:r>
              <a:rPr lang="en-US" sz="2000" dirty="0" smtClean="0">
                <a:latin typeface="Arial"/>
                <a:cs typeface="Arial"/>
              </a:rPr>
              <a:t>Damage to the temporal cortex characterized by a loss of semantic memory.</a:t>
            </a:r>
          </a:p>
          <a:p>
            <a:endParaRPr lang="en-US" sz="2000" dirty="0">
              <a:latin typeface="Arial"/>
              <a:cs typeface="Arial"/>
            </a:endParaRPr>
          </a:p>
          <a:p>
            <a:r>
              <a:rPr lang="en-US" sz="2000" dirty="0" smtClean="0">
                <a:latin typeface="Arial"/>
                <a:cs typeface="Arial"/>
              </a:rPr>
              <a:t>Patients with damage to anterior and inferior temporal lobe bilaterally have problems in specifying the </a:t>
            </a:r>
            <a:r>
              <a:rPr lang="en-US" sz="2000" dirty="0" err="1" smtClean="0">
                <a:latin typeface="Arial"/>
                <a:cs typeface="Arial"/>
              </a:rPr>
              <a:t>colours</a:t>
            </a:r>
            <a:r>
              <a:rPr lang="en-US" sz="2000" dirty="0" smtClean="0">
                <a:latin typeface="Arial"/>
                <a:cs typeface="Arial"/>
              </a:rPr>
              <a:t> of common fruits and vegetables or the appearance of animals.</a:t>
            </a:r>
          </a:p>
          <a:p>
            <a:endParaRPr lang="en-US" sz="2000" dirty="0">
              <a:latin typeface="Arial"/>
              <a:cs typeface="Arial"/>
            </a:endParaRPr>
          </a:p>
          <a:p>
            <a:r>
              <a:rPr lang="en-US" sz="2000" dirty="0" smtClean="0">
                <a:latin typeface="Arial"/>
                <a:cs typeface="Arial"/>
              </a:rPr>
              <a:t>Note that damage needs to be bilateral as unilateral patients perform in the normal range (Ralph et al., 2010).</a:t>
            </a:r>
          </a:p>
          <a:p>
            <a:endParaRPr lang="en-US" sz="2000" dirty="0">
              <a:latin typeface="Arial"/>
              <a:cs typeface="Arial"/>
            </a:endParaRPr>
          </a:p>
          <a:p>
            <a:r>
              <a:rPr lang="en-US" sz="2000" dirty="0" smtClean="0">
                <a:latin typeface="Arial"/>
                <a:cs typeface="Arial"/>
              </a:rPr>
              <a:t>The anterior and inferior temporal lobe region stores some information but also integrates information from other regions to represent conceptual knowledge.</a:t>
            </a:r>
            <a:endParaRPr lang="en-US" sz="2000" dirty="0">
              <a:latin typeface="Arial"/>
              <a:cs typeface="Arial"/>
            </a:endParaRPr>
          </a:p>
        </p:txBody>
      </p:sp>
    </p:spTree>
    <p:extLst>
      <p:ext uri="{BB962C8B-B14F-4D97-AF65-F5344CB8AC3E}">
        <p14:creationId xmlns:p14="http://schemas.microsoft.com/office/powerpoint/2010/main" val="63859832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Prefrontal Cortex, Reward and Memory</a:t>
            </a:r>
            <a:endParaRPr lang="en-US" sz="2400" dirty="0">
              <a:latin typeface="Arial"/>
            </a:endParaRPr>
          </a:p>
        </p:txBody>
      </p:sp>
      <p:sp>
        <p:nvSpPr>
          <p:cNvPr id="6" name="TextBox 5"/>
          <p:cNvSpPr txBox="1"/>
          <p:nvPr/>
        </p:nvSpPr>
        <p:spPr>
          <a:xfrm>
            <a:off x="737460" y="1124515"/>
            <a:ext cx="7886733" cy="707886"/>
          </a:xfrm>
          <a:prstGeom prst="rect">
            <a:avLst/>
          </a:prstGeom>
          <a:noFill/>
        </p:spPr>
        <p:txBody>
          <a:bodyPr wrap="square" rtlCol="0">
            <a:spAutoFit/>
          </a:bodyPr>
          <a:lstStyle/>
          <a:p>
            <a:r>
              <a:rPr lang="en-US" sz="2000" dirty="0" smtClean="0">
                <a:latin typeface="Arial"/>
                <a:cs typeface="Arial"/>
              </a:rPr>
              <a:t>While the Basal Ganglia learns about reward over longer time periods, the prefrontal cortex learns more rapidly.</a:t>
            </a:r>
            <a:endParaRPr lang="en-US" sz="2000" dirty="0">
              <a:latin typeface="Arial"/>
              <a:cs typeface="Arial"/>
            </a:endParaRPr>
          </a:p>
        </p:txBody>
      </p:sp>
      <p:pic>
        <p:nvPicPr>
          <p:cNvPr id="2" name="Picture 1"/>
          <p:cNvPicPr>
            <a:picLocks noChangeAspect="1"/>
          </p:cNvPicPr>
          <p:nvPr/>
        </p:nvPicPr>
        <p:blipFill>
          <a:blip r:embed="rId3"/>
          <a:stretch>
            <a:fillRect/>
          </a:stretch>
        </p:blipFill>
        <p:spPr>
          <a:xfrm>
            <a:off x="737460" y="2079654"/>
            <a:ext cx="5082808" cy="3140046"/>
          </a:xfrm>
          <a:prstGeom prst="rect">
            <a:avLst/>
          </a:prstGeom>
        </p:spPr>
      </p:pic>
      <p:sp>
        <p:nvSpPr>
          <p:cNvPr id="5" name="TextBox 4"/>
          <p:cNvSpPr txBox="1"/>
          <p:nvPr/>
        </p:nvSpPr>
        <p:spPr>
          <a:xfrm>
            <a:off x="5943600" y="2095955"/>
            <a:ext cx="3200400" cy="1015663"/>
          </a:xfrm>
          <a:prstGeom prst="rect">
            <a:avLst/>
          </a:prstGeom>
          <a:noFill/>
        </p:spPr>
        <p:txBody>
          <a:bodyPr wrap="square" rtlCol="0">
            <a:spAutoFit/>
          </a:bodyPr>
          <a:lstStyle/>
          <a:p>
            <a:r>
              <a:rPr lang="en-US" sz="2000" dirty="0" smtClean="0">
                <a:latin typeface="Arial"/>
                <a:cs typeface="Arial"/>
              </a:rPr>
              <a:t>Cells respond based on how a reward relates to other choices available.</a:t>
            </a:r>
            <a:endParaRPr lang="en-US" sz="2000" dirty="0">
              <a:latin typeface="Arial"/>
              <a:cs typeface="Arial"/>
            </a:endParaRPr>
          </a:p>
        </p:txBody>
      </p:sp>
      <p:grpSp>
        <p:nvGrpSpPr>
          <p:cNvPr id="10" name="Group 9"/>
          <p:cNvGrpSpPr/>
          <p:nvPr/>
        </p:nvGrpSpPr>
        <p:grpSpPr>
          <a:xfrm>
            <a:off x="7887593" y="3384550"/>
            <a:ext cx="736600" cy="749300"/>
            <a:chOff x="7112000" y="3606800"/>
            <a:chExt cx="736600" cy="749300"/>
          </a:xfrm>
        </p:grpSpPr>
        <p:sp>
          <p:nvSpPr>
            <p:cNvPr id="7" name="Rectangle 6"/>
            <p:cNvSpPr/>
            <p:nvPr/>
          </p:nvSpPr>
          <p:spPr>
            <a:xfrm>
              <a:off x="7112000" y="3606800"/>
              <a:ext cx="736600" cy="749300"/>
            </a:xfrm>
            <a:prstGeom prst="rect">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7216797" y="3750618"/>
              <a:ext cx="527007" cy="461665"/>
            </a:xfrm>
            <a:prstGeom prst="rect">
              <a:avLst/>
            </a:prstGeom>
            <a:noFill/>
          </p:spPr>
          <p:txBody>
            <a:bodyPr wrap="none" rtlCol="0">
              <a:spAutoFit/>
            </a:bodyPr>
            <a:lstStyle/>
            <a:p>
              <a:r>
                <a:rPr lang="en-US" sz="2400" dirty="0" smtClean="0">
                  <a:latin typeface="Arial"/>
                  <a:cs typeface="Arial"/>
                </a:rPr>
                <a:t>£2</a:t>
              </a:r>
              <a:endParaRPr lang="en-US" sz="2400" dirty="0">
                <a:latin typeface="Arial"/>
                <a:cs typeface="Arial"/>
              </a:endParaRPr>
            </a:p>
          </p:txBody>
        </p:sp>
      </p:grpSp>
      <p:grpSp>
        <p:nvGrpSpPr>
          <p:cNvPr id="11" name="Group 10"/>
          <p:cNvGrpSpPr/>
          <p:nvPr/>
        </p:nvGrpSpPr>
        <p:grpSpPr>
          <a:xfrm>
            <a:off x="6080104" y="3384550"/>
            <a:ext cx="736600" cy="749300"/>
            <a:chOff x="7112000" y="3606800"/>
            <a:chExt cx="736600" cy="749300"/>
          </a:xfrm>
        </p:grpSpPr>
        <p:sp>
          <p:nvSpPr>
            <p:cNvPr id="12" name="Rectangle 11"/>
            <p:cNvSpPr/>
            <p:nvPr/>
          </p:nvSpPr>
          <p:spPr>
            <a:xfrm>
              <a:off x="7112000" y="3606800"/>
              <a:ext cx="736600" cy="749300"/>
            </a:xfrm>
            <a:prstGeom prst="rect">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7150422" y="3750618"/>
              <a:ext cx="698178" cy="461665"/>
            </a:xfrm>
            <a:prstGeom prst="rect">
              <a:avLst/>
            </a:prstGeom>
            <a:noFill/>
          </p:spPr>
          <p:txBody>
            <a:bodyPr wrap="none" rtlCol="0">
              <a:spAutoFit/>
            </a:bodyPr>
            <a:lstStyle/>
            <a:p>
              <a:r>
                <a:rPr lang="en-US" sz="2400" dirty="0" smtClean="0">
                  <a:latin typeface="Arial"/>
                  <a:cs typeface="Arial"/>
                </a:rPr>
                <a:t>10p</a:t>
              </a:r>
              <a:endParaRPr lang="en-US" sz="2400" dirty="0">
                <a:latin typeface="Arial"/>
                <a:cs typeface="Arial"/>
              </a:endParaRPr>
            </a:p>
          </p:txBody>
        </p:sp>
      </p:grpSp>
      <p:grpSp>
        <p:nvGrpSpPr>
          <p:cNvPr id="14" name="Group 13"/>
          <p:cNvGrpSpPr/>
          <p:nvPr/>
        </p:nvGrpSpPr>
        <p:grpSpPr>
          <a:xfrm>
            <a:off x="7887593" y="4529783"/>
            <a:ext cx="736600" cy="749300"/>
            <a:chOff x="7112000" y="3606800"/>
            <a:chExt cx="736600" cy="749300"/>
          </a:xfrm>
        </p:grpSpPr>
        <p:sp>
          <p:nvSpPr>
            <p:cNvPr id="15" name="Rectangle 14"/>
            <p:cNvSpPr/>
            <p:nvPr/>
          </p:nvSpPr>
          <p:spPr>
            <a:xfrm>
              <a:off x="7112000" y="3606800"/>
              <a:ext cx="736600" cy="749300"/>
            </a:xfrm>
            <a:prstGeom prst="rect">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7112000" y="3750618"/>
              <a:ext cx="698178" cy="461665"/>
            </a:xfrm>
            <a:prstGeom prst="rect">
              <a:avLst/>
            </a:prstGeom>
            <a:noFill/>
          </p:spPr>
          <p:txBody>
            <a:bodyPr wrap="none" rtlCol="0">
              <a:spAutoFit/>
            </a:bodyPr>
            <a:lstStyle/>
            <a:p>
              <a:r>
                <a:rPr lang="en-US" sz="2400" dirty="0" smtClean="0">
                  <a:latin typeface="Arial"/>
                  <a:cs typeface="Arial"/>
                </a:rPr>
                <a:t>£20</a:t>
              </a:r>
              <a:endParaRPr lang="en-US" sz="2400" dirty="0">
                <a:latin typeface="Arial"/>
                <a:cs typeface="Arial"/>
              </a:endParaRPr>
            </a:p>
          </p:txBody>
        </p:sp>
      </p:grpSp>
      <p:grpSp>
        <p:nvGrpSpPr>
          <p:cNvPr id="17" name="Group 16"/>
          <p:cNvGrpSpPr/>
          <p:nvPr/>
        </p:nvGrpSpPr>
        <p:grpSpPr>
          <a:xfrm>
            <a:off x="6080104" y="4529783"/>
            <a:ext cx="736600" cy="749300"/>
            <a:chOff x="7112000" y="3606800"/>
            <a:chExt cx="736600" cy="749300"/>
          </a:xfrm>
        </p:grpSpPr>
        <p:sp>
          <p:nvSpPr>
            <p:cNvPr id="18" name="Rectangle 17"/>
            <p:cNvSpPr/>
            <p:nvPr/>
          </p:nvSpPr>
          <p:spPr>
            <a:xfrm>
              <a:off x="7112000" y="3606800"/>
              <a:ext cx="736600" cy="749300"/>
            </a:xfrm>
            <a:prstGeom prst="rect">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7216797" y="3750618"/>
              <a:ext cx="527007" cy="461665"/>
            </a:xfrm>
            <a:prstGeom prst="rect">
              <a:avLst/>
            </a:prstGeom>
            <a:noFill/>
          </p:spPr>
          <p:txBody>
            <a:bodyPr wrap="none" rtlCol="0">
              <a:spAutoFit/>
            </a:bodyPr>
            <a:lstStyle/>
            <a:p>
              <a:r>
                <a:rPr lang="en-US" sz="2400" dirty="0" smtClean="0">
                  <a:latin typeface="Arial"/>
                  <a:cs typeface="Arial"/>
                </a:rPr>
                <a:t>£2</a:t>
              </a:r>
            </a:p>
          </p:txBody>
        </p:sp>
      </p:grpSp>
      <p:grpSp>
        <p:nvGrpSpPr>
          <p:cNvPr id="20" name="Group 19"/>
          <p:cNvGrpSpPr/>
          <p:nvPr/>
        </p:nvGrpSpPr>
        <p:grpSpPr>
          <a:xfrm>
            <a:off x="6983849" y="4529783"/>
            <a:ext cx="736600" cy="749300"/>
            <a:chOff x="7112000" y="3606800"/>
            <a:chExt cx="736600" cy="749300"/>
          </a:xfrm>
        </p:grpSpPr>
        <p:sp>
          <p:nvSpPr>
            <p:cNvPr id="21" name="Rectangle 20"/>
            <p:cNvSpPr/>
            <p:nvPr/>
          </p:nvSpPr>
          <p:spPr>
            <a:xfrm>
              <a:off x="7112000" y="3606800"/>
              <a:ext cx="736600" cy="749300"/>
            </a:xfrm>
            <a:prstGeom prst="rect">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extBox 21"/>
            <p:cNvSpPr txBox="1"/>
            <p:nvPr/>
          </p:nvSpPr>
          <p:spPr>
            <a:xfrm>
              <a:off x="7150422" y="3750618"/>
              <a:ext cx="698178" cy="461665"/>
            </a:xfrm>
            <a:prstGeom prst="rect">
              <a:avLst/>
            </a:prstGeom>
            <a:noFill/>
          </p:spPr>
          <p:txBody>
            <a:bodyPr wrap="none" rtlCol="0">
              <a:spAutoFit/>
            </a:bodyPr>
            <a:lstStyle/>
            <a:p>
              <a:r>
                <a:rPr lang="en-US" sz="2400" dirty="0" smtClean="0">
                  <a:latin typeface="Arial"/>
                  <a:cs typeface="Arial"/>
                </a:rPr>
                <a:t>£10</a:t>
              </a:r>
              <a:endParaRPr lang="en-US" sz="2400" dirty="0">
                <a:latin typeface="Arial"/>
                <a:cs typeface="Arial"/>
              </a:endParaRPr>
            </a:p>
          </p:txBody>
        </p:sp>
      </p:grpSp>
      <p:grpSp>
        <p:nvGrpSpPr>
          <p:cNvPr id="23" name="Group 22"/>
          <p:cNvGrpSpPr/>
          <p:nvPr/>
        </p:nvGrpSpPr>
        <p:grpSpPr>
          <a:xfrm>
            <a:off x="6983849" y="3384550"/>
            <a:ext cx="736600" cy="749300"/>
            <a:chOff x="7112000" y="3606800"/>
            <a:chExt cx="736600" cy="749300"/>
          </a:xfrm>
        </p:grpSpPr>
        <p:sp>
          <p:nvSpPr>
            <p:cNvPr id="24" name="Rectangle 23"/>
            <p:cNvSpPr/>
            <p:nvPr/>
          </p:nvSpPr>
          <p:spPr>
            <a:xfrm>
              <a:off x="7112000" y="3606800"/>
              <a:ext cx="736600" cy="749300"/>
            </a:xfrm>
            <a:prstGeom prst="rect">
              <a:avLst/>
            </a:prstGeom>
            <a:noFill/>
            <a:ln w="28575"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7216797" y="3750618"/>
              <a:ext cx="527007" cy="461665"/>
            </a:xfrm>
            <a:prstGeom prst="rect">
              <a:avLst/>
            </a:prstGeom>
            <a:noFill/>
          </p:spPr>
          <p:txBody>
            <a:bodyPr wrap="none" rtlCol="0">
              <a:spAutoFit/>
            </a:bodyPr>
            <a:lstStyle/>
            <a:p>
              <a:r>
                <a:rPr lang="en-US" sz="2400" dirty="0" smtClean="0">
                  <a:latin typeface="Arial"/>
                  <a:cs typeface="Arial"/>
                </a:rPr>
                <a:t>£1</a:t>
              </a:r>
              <a:endParaRPr lang="en-US" sz="2400" dirty="0">
                <a:latin typeface="Arial"/>
                <a:cs typeface="Arial"/>
              </a:endParaRPr>
            </a:p>
          </p:txBody>
        </p:sp>
      </p:grpSp>
      <p:sp>
        <p:nvSpPr>
          <p:cNvPr id="27" name="TextBox 26"/>
          <p:cNvSpPr txBox="1"/>
          <p:nvPr/>
        </p:nvSpPr>
        <p:spPr>
          <a:xfrm>
            <a:off x="731068" y="5342701"/>
            <a:ext cx="8285932" cy="1323439"/>
          </a:xfrm>
          <a:prstGeom prst="rect">
            <a:avLst/>
          </a:prstGeom>
          <a:noFill/>
        </p:spPr>
        <p:txBody>
          <a:bodyPr wrap="square" rtlCol="0">
            <a:spAutoFit/>
          </a:bodyPr>
          <a:lstStyle/>
          <a:p>
            <a:r>
              <a:rPr lang="en-US" sz="2000" dirty="0" smtClean="0">
                <a:latin typeface="Arial"/>
                <a:cs typeface="Arial"/>
              </a:rPr>
              <a:t>Orbitofrontal cortex cells also related to self control.  Given a small reward immediately or a larger reward later OFC will maximize reward.</a:t>
            </a:r>
          </a:p>
          <a:p>
            <a:endParaRPr lang="en-US" sz="2000" dirty="0">
              <a:latin typeface="Arial"/>
              <a:cs typeface="Arial"/>
            </a:endParaRPr>
          </a:p>
          <a:p>
            <a:r>
              <a:rPr lang="en-US" sz="2000" dirty="0" smtClean="0">
                <a:latin typeface="Arial"/>
                <a:cs typeface="Arial"/>
              </a:rPr>
              <a:t>OFC matures slowly so children are unable to control their impulses</a:t>
            </a:r>
            <a:endParaRPr lang="en-US" sz="2000" dirty="0">
              <a:latin typeface="Arial"/>
              <a:cs typeface="Arial"/>
            </a:endParaRPr>
          </a:p>
        </p:txBody>
      </p:sp>
    </p:spTree>
    <p:extLst>
      <p:ext uri="{BB962C8B-B14F-4D97-AF65-F5344CB8AC3E}">
        <p14:creationId xmlns:p14="http://schemas.microsoft.com/office/powerpoint/2010/main" val="3449009515"/>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Summary</a:t>
            </a:r>
            <a:endParaRPr lang="en-US" sz="2400" dirty="0">
              <a:latin typeface="Arial"/>
            </a:endParaRPr>
          </a:p>
        </p:txBody>
      </p:sp>
      <p:sp>
        <p:nvSpPr>
          <p:cNvPr id="6" name="TextBox 5"/>
          <p:cNvSpPr txBox="1"/>
          <p:nvPr/>
        </p:nvSpPr>
        <p:spPr>
          <a:xfrm>
            <a:off x="737460" y="1124515"/>
            <a:ext cx="8017073" cy="2862322"/>
          </a:xfrm>
          <a:prstGeom prst="rect">
            <a:avLst/>
          </a:prstGeom>
          <a:noFill/>
        </p:spPr>
        <p:txBody>
          <a:bodyPr wrap="square" rtlCol="0">
            <a:spAutoFit/>
          </a:bodyPr>
          <a:lstStyle/>
          <a:p>
            <a:r>
              <a:rPr lang="en-US" sz="2000" dirty="0" smtClean="0">
                <a:latin typeface="Arial"/>
                <a:cs typeface="Arial"/>
              </a:rPr>
              <a:t>Different types of memory (LTM/STM, Declarative, Procedural, Episodic, Semantic, Explicit/Implicit) associated with different brain areas.  Damage to these areas results in amnesia or other memory deficits.</a:t>
            </a:r>
          </a:p>
          <a:p>
            <a:endParaRPr lang="en-US" sz="2000" dirty="0">
              <a:latin typeface="Arial"/>
              <a:cs typeface="Arial"/>
            </a:endParaRPr>
          </a:p>
          <a:p>
            <a:r>
              <a:rPr lang="en-US" sz="2000" dirty="0" smtClean="0">
                <a:latin typeface="Arial"/>
                <a:cs typeface="Arial"/>
              </a:rPr>
              <a:t>Hippocampus – LTM, Declarative, Episodic, Spatial, Explicit Learning</a:t>
            </a:r>
          </a:p>
          <a:p>
            <a:r>
              <a:rPr lang="en-US" sz="2000" dirty="0" smtClean="0">
                <a:latin typeface="Arial"/>
                <a:cs typeface="Arial"/>
              </a:rPr>
              <a:t>Basal Ganglia – LTM, Procedural, Semantic, Implicit Learning</a:t>
            </a:r>
          </a:p>
          <a:p>
            <a:r>
              <a:rPr lang="en-US" sz="2000" dirty="0" smtClean="0">
                <a:latin typeface="Arial"/>
                <a:cs typeface="Arial"/>
              </a:rPr>
              <a:t>Prefrontal Cortex – Working Memory and Reward Learning</a:t>
            </a:r>
          </a:p>
          <a:p>
            <a:r>
              <a:rPr lang="en-US" sz="2000" dirty="0" smtClean="0">
                <a:latin typeface="Arial"/>
                <a:cs typeface="Arial"/>
              </a:rPr>
              <a:t>Temporal Cortex – Semantic/Conceptual Knowledge</a:t>
            </a:r>
            <a:endParaRPr lang="en-US" sz="2000" dirty="0">
              <a:latin typeface="Arial"/>
              <a:cs typeface="Arial"/>
            </a:endParaRPr>
          </a:p>
        </p:txBody>
      </p:sp>
    </p:spTree>
    <p:extLst>
      <p:ext uri="{BB962C8B-B14F-4D97-AF65-F5344CB8AC3E}">
        <p14:creationId xmlns:p14="http://schemas.microsoft.com/office/powerpoint/2010/main" val="71404530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25335" y="2069180"/>
            <a:ext cx="8767588" cy="2062103"/>
          </a:xfrm>
          <a:prstGeom prst="rect">
            <a:avLst/>
          </a:prstGeom>
        </p:spPr>
        <p:txBody>
          <a:bodyPr wrap="square">
            <a:spAutoFit/>
          </a:bodyPr>
          <a:lstStyle/>
          <a:p>
            <a:pPr algn="ctr"/>
            <a:r>
              <a:rPr lang="en-US" sz="3200" dirty="0" smtClean="0">
                <a:latin typeface="Arial"/>
              </a:rPr>
              <a:t>Lecture 11: Learning and Memory</a:t>
            </a:r>
          </a:p>
          <a:p>
            <a:pPr algn="ctr"/>
            <a:endParaRPr lang="en-US" sz="3200" dirty="0" smtClean="0">
              <a:latin typeface="Arial"/>
            </a:endParaRPr>
          </a:p>
          <a:p>
            <a:pPr algn="ctr"/>
            <a:r>
              <a:rPr lang="en-US" sz="3200" dirty="0" smtClean="0">
                <a:latin typeface="Arial"/>
              </a:rPr>
              <a:t>Reading: </a:t>
            </a:r>
            <a:r>
              <a:rPr lang="en-US" sz="3200" dirty="0" err="1" smtClean="0">
                <a:latin typeface="Arial"/>
              </a:rPr>
              <a:t>Kalat</a:t>
            </a:r>
            <a:r>
              <a:rPr lang="en-US" sz="3200" dirty="0" smtClean="0">
                <a:latin typeface="Arial"/>
              </a:rPr>
              <a:t>, Chapter 13</a:t>
            </a:r>
          </a:p>
          <a:p>
            <a:pPr algn="ctr"/>
            <a:endParaRPr lang="en-US" sz="3200" dirty="0" smtClean="0">
              <a:latin typeface="Arial"/>
            </a:endParaRPr>
          </a:p>
        </p:txBody>
      </p:sp>
    </p:spTree>
    <p:extLst>
      <p:ext uri="{BB962C8B-B14F-4D97-AF65-F5344CB8AC3E}">
        <p14:creationId xmlns:p14="http://schemas.microsoft.com/office/powerpoint/2010/main" val="401636396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Types of Memory</a:t>
            </a:r>
            <a:endParaRPr lang="en-US" sz="2400" dirty="0">
              <a:latin typeface="Arial"/>
            </a:endParaRPr>
          </a:p>
        </p:txBody>
      </p:sp>
      <p:sp>
        <p:nvSpPr>
          <p:cNvPr id="2" name="TextBox 1"/>
          <p:cNvSpPr txBox="1"/>
          <p:nvPr/>
        </p:nvSpPr>
        <p:spPr>
          <a:xfrm>
            <a:off x="737460" y="973838"/>
            <a:ext cx="8279540" cy="5170646"/>
          </a:xfrm>
          <a:prstGeom prst="rect">
            <a:avLst/>
          </a:prstGeom>
          <a:noFill/>
        </p:spPr>
        <p:txBody>
          <a:bodyPr wrap="square" rtlCol="0">
            <a:spAutoFit/>
          </a:bodyPr>
          <a:lstStyle/>
          <a:p>
            <a:r>
              <a:rPr lang="en-US" sz="2000" dirty="0" smtClean="0">
                <a:latin typeface="Arial"/>
                <a:cs typeface="Arial"/>
              </a:rPr>
              <a:t>Consolidation:</a:t>
            </a:r>
          </a:p>
          <a:p>
            <a:endParaRPr lang="en-US" sz="1000" dirty="0">
              <a:latin typeface="Arial"/>
              <a:cs typeface="Arial"/>
            </a:endParaRPr>
          </a:p>
          <a:p>
            <a:r>
              <a:rPr lang="en-US" sz="2000" dirty="0" smtClean="0">
                <a:latin typeface="Arial"/>
                <a:cs typeface="Arial"/>
              </a:rPr>
              <a:t>Some memories will take a long time to consolidate and will require a lot of effort (such as revising for this exam!)</a:t>
            </a:r>
          </a:p>
          <a:p>
            <a:endParaRPr lang="en-US" sz="2000" dirty="0">
              <a:latin typeface="Arial"/>
              <a:cs typeface="Arial"/>
            </a:endParaRPr>
          </a:p>
          <a:p>
            <a:r>
              <a:rPr lang="en-US" sz="2000" dirty="0" smtClean="0">
                <a:latin typeface="Arial"/>
                <a:cs typeface="Arial"/>
              </a:rPr>
              <a:t>Emotionally significant memories seem to consolidate more rapidly.</a:t>
            </a:r>
          </a:p>
          <a:p>
            <a:endParaRPr lang="en-US" sz="2000" dirty="0">
              <a:latin typeface="Arial"/>
              <a:cs typeface="Arial"/>
            </a:endParaRPr>
          </a:p>
          <a:p>
            <a:r>
              <a:rPr lang="en-US" sz="2000" dirty="0" smtClean="0">
                <a:latin typeface="Arial"/>
                <a:cs typeface="Arial"/>
              </a:rPr>
              <a:t>Stressful or emotionally charged experiences are accompanied by secretion of epinephrine (adrenaline) and cortisol.  This activates the amygdala and hippocampus enhancing consolidation and </a:t>
            </a:r>
            <a:r>
              <a:rPr lang="en-US" sz="2000" dirty="0" smtClean="0">
                <a:latin typeface="Arial"/>
                <a:cs typeface="Arial"/>
              </a:rPr>
              <a:t>storage of recent experiences.</a:t>
            </a:r>
          </a:p>
          <a:p>
            <a:endParaRPr lang="en-US" sz="2000" dirty="0">
              <a:latin typeface="Arial"/>
              <a:cs typeface="Arial"/>
            </a:endParaRPr>
          </a:p>
          <a:p>
            <a:r>
              <a:rPr lang="en-US" sz="2000" dirty="0" smtClean="0">
                <a:latin typeface="Arial"/>
                <a:cs typeface="Arial"/>
              </a:rPr>
              <a:t>The amygdala also stimulates the hippocampus and the cortex for long-term storage and consolidation of memories.</a:t>
            </a:r>
            <a:endParaRPr lang="en-US" sz="2000" dirty="0" smtClean="0">
              <a:latin typeface="Arial"/>
              <a:cs typeface="Arial"/>
            </a:endParaRPr>
          </a:p>
          <a:p>
            <a:endParaRPr lang="en-US" sz="2000" dirty="0">
              <a:latin typeface="Arial"/>
              <a:cs typeface="Arial"/>
            </a:endParaRPr>
          </a:p>
          <a:p>
            <a:r>
              <a:rPr lang="en-US" sz="2000" dirty="0" smtClean="0">
                <a:latin typeface="Arial"/>
                <a:cs typeface="Arial"/>
              </a:rPr>
              <a:t>Prolonged stress leading to high cortisol also impairs memory.</a:t>
            </a:r>
          </a:p>
          <a:p>
            <a:endParaRPr lang="en-US" sz="2000" dirty="0">
              <a:latin typeface="Arial"/>
              <a:cs typeface="Arial"/>
            </a:endParaRPr>
          </a:p>
        </p:txBody>
      </p:sp>
    </p:spTree>
    <p:extLst>
      <p:ext uri="{BB962C8B-B14F-4D97-AF65-F5344CB8AC3E}">
        <p14:creationId xmlns:p14="http://schemas.microsoft.com/office/powerpoint/2010/main" val="267663946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Types of Memory</a:t>
            </a:r>
            <a:endParaRPr lang="en-US" sz="2400" dirty="0">
              <a:latin typeface="Arial"/>
            </a:endParaRPr>
          </a:p>
        </p:txBody>
      </p:sp>
      <p:sp>
        <p:nvSpPr>
          <p:cNvPr id="2" name="TextBox 1"/>
          <p:cNvSpPr txBox="1"/>
          <p:nvPr/>
        </p:nvSpPr>
        <p:spPr>
          <a:xfrm>
            <a:off x="737460" y="973838"/>
            <a:ext cx="8279540" cy="5478423"/>
          </a:xfrm>
          <a:prstGeom prst="rect">
            <a:avLst/>
          </a:prstGeom>
          <a:noFill/>
        </p:spPr>
        <p:txBody>
          <a:bodyPr wrap="square" rtlCol="0">
            <a:spAutoFit/>
          </a:bodyPr>
          <a:lstStyle/>
          <a:p>
            <a:r>
              <a:rPr lang="en-US" sz="2000" dirty="0" smtClean="0">
                <a:latin typeface="Arial"/>
                <a:cs typeface="Arial"/>
              </a:rPr>
              <a:t>Consolidation:</a:t>
            </a:r>
          </a:p>
          <a:p>
            <a:endParaRPr lang="en-US" sz="1000" dirty="0">
              <a:latin typeface="Arial"/>
              <a:cs typeface="Arial"/>
            </a:endParaRPr>
          </a:p>
          <a:p>
            <a:r>
              <a:rPr lang="en-US" sz="2000" dirty="0">
                <a:latin typeface="Arial"/>
                <a:cs typeface="Arial"/>
              </a:rPr>
              <a:t>Memory is not fixed.  A memory cued by a reminder </a:t>
            </a:r>
            <a:r>
              <a:rPr lang="en-US" sz="2000" dirty="0" smtClean="0">
                <a:latin typeface="Arial"/>
                <a:cs typeface="Arial"/>
              </a:rPr>
              <a:t>is labile (it can be changed).</a:t>
            </a:r>
          </a:p>
          <a:p>
            <a:endParaRPr lang="en-US" sz="2000" dirty="0">
              <a:latin typeface="Arial"/>
              <a:cs typeface="Arial"/>
            </a:endParaRPr>
          </a:p>
          <a:p>
            <a:r>
              <a:rPr lang="en-US" sz="2000" dirty="0" smtClean="0">
                <a:latin typeface="Arial"/>
                <a:cs typeface="Arial"/>
              </a:rPr>
              <a:t>If the reminder is accompanied by a similar experience then the memory can be reconsolidated – strengthened again. However any new experiences during reconsolidation can actually modify the memory.</a:t>
            </a:r>
          </a:p>
          <a:p>
            <a:endParaRPr lang="en-US" sz="2000" dirty="0">
              <a:latin typeface="Arial"/>
              <a:cs typeface="Arial"/>
            </a:endParaRPr>
          </a:p>
          <a:p>
            <a:r>
              <a:rPr lang="en-US" sz="2000" dirty="0" smtClean="0">
                <a:latin typeface="Arial"/>
                <a:cs typeface="Arial"/>
              </a:rPr>
              <a:t>For example:</a:t>
            </a:r>
          </a:p>
          <a:p>
            <a:endParaRPr lang="en-US" sz="2000" dirty="0">
              <a:latin typeface="Arial"/>
              <a:cs typeface="Arial"/>
            </a:endParaRPr>
          </a:p>
          <a:p>
            <a:r>
              <a:rPr lang="en-US" sz="2000" dirty="0" smtClean="0">
                <a:latin typeface="Arial"/>
                <a:cs typeface="Arial"/>
              </a:rPr>
              <a:t>Friend: Remember the time we went to Disneyland? </a:t>
            </a:r>
          </a:p>
          <a:p>
            <a:r>
              <a:rPr lang="en-US" sz="2000" dirty="0" smtClean="0">
                <a:latin typeface="Arial"/>
                <a:cs typeface="Arial"/>
              </a:rPr>
              <a:t>Self: Oh yes.</a:t>
            </a:r>
          </a:p>
          <a:p>
            <a:r>
              <a:rPr lang="en-US" sz="2000" dirty="0" smtClean="0">
                <a:latin typeface="Arial"/>
                <a:cs typeface="Arial"/>
              </a:rPr>
              <a:t>Friend: Remember how we rode the roller-coaster and you ate popcorn and spilled it everywhere.</a:t>
            </a:r>
          </a:p>
          <a:p>
            <a:endParaRPr lang="en-US" sz="2000" dirty="0" smtClean="0">
              <a:latin typeface="Arial"/>
              <a:cs typeface="Arial"/>
            </a:endParaRPr>
          </a:p>
          <a:p>
            <a:r>
              <a:rPr lang="en-US" sz="2000" dirty="0" smtClean="0">
                <a:latin typeface="Arial"/>
                <a:cs typeface="Arial"/>
              </a:rPr>
              <a:t>This will update the memory by reinforcing the details of this element of the visit at the expense of other details that may then be lost.</a:t>
            </a:r>
            <a:endParaRPr lang="en-US" sz="2000" dirty="0">
              <a:latin typeface="Arial"/>
              <a:cs typeface="Arial"/>
            </a:endParaRPr>
          </a:p>
        </p:txBody>
      </p:sp>
    </p:spTree>
    <p:extLst>
      <p:ext uri="{BB962C8B-B14F-4D97-AF65-F5344CB8AC3E}">
        <p14:creationId xmlns:p14="http://schemas.microsoft.com/office/powerpoint/2010/main" val="21095734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Working Memory</a:t>
            </a:r>
            <a:endParaRPr lang="en-US" sz="2400" dirty="0">
              <a:latin typeface="Arial"/>
            </a:endParaRPr>
          </a:p>
        </p:txBody>
      </p:sp>
      <p:sp>
        <p:nvSpPr>
          <p:cNvPr id="2" name="TextBox 1"/>
          <p:cNvSpPr txBox="1"/>
          <p:nvPr/>
        </p:nvSpPr>
        <p:spPr>
          <a:xfrm>
            <a:off x="737460" y="1148103"/>
            <a:ext cx="7866247" cy="400110"/>
          </a:xfrm>
          <a:prstGeom prst="rect">
            <a:avLst/>
          </a:prstGeom>
          <a:noFill/>
        </p:spPr>
        <p:txBody>
          <a:bodyPr wrap="square" rtlCol="0">
            <a:spAutoFit/>
          </a:bodyPr>
          <a:lstStyle/>
          <a:p>
            <a:r>
              <a:rPr lang="en-US" sz="2000" dirty="0" smtClean="0">
                <a:latin typeface="Arial"/>
                <a:cs typeface="Arial"/>
              </a:rPr>
              <a:t>Storage of information while we are </a:t>
            </a:r>
            <a:r>
              <a:rPr lang="en-US" sz="2000" b="1" u="sng" dirty="0" smtClean="0">
                <a:latin typeface="Arial"/>
                <a:cs typeface="Arial"/>
              </a:rPr>
              <a:t>WORKING</a:t>
            </a:r>
            <a:r>
              <a:rPr lang="en-US" sz="2000" dirty="0" smtClean="0">
                <a:latin typeface="Arial"/>
                <a:cs typeface="Arial"/>
              </a:rPr>
              <a:t> with it.</a:t>
            </a:r>
          </a:p>
        </p:txBody>
      </p:sp>
      <p:pic>
        <p:nvPicPr>
          <p:cNvPr id="5" name="Picture 4"/>
          <p:cNvPicPr>
            <a:picLocks noChangeAspect="1"/>
          </p:cNvPicPr>
          <p:nvPr/>
        </p:nvPicPr>
        <p:blipFill>
          <a:blip r:embed="rId3"/>
          <a:stretch>
            <a:fillRect/>
          </a:stretch>
        </p:blipFill>
        <p:spPr>
          <a:xfrm>
            <a:off x="1814176" y="1649813"/>
            <a:ext cx="5255930" cy="5080000"/>
          </a:xfrm>
          <a:prstGeom prst="rect">
            <a:avLst/>
          </a:prstGeom>
        </p:spPr>
      </p:pic>
    </p:spTree>
    <p:extLst>
      <p:ext uri="{BB962C8B-B14F-4D97-AF65-F5344CB8AC3E}">
        <p14:creationId xmlns:p14="http://schemas.microsoft.com/office/powerpoint/2010/main" val="88472344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Working Memory</a:t>
            </a:r>
            <a:endParaRPr lang="en-US" sz="2400" dirty="0">
              <a:latin typeface="Arial"/>
            </a:endParaRPr>
          </a:p>
        </p:txBody>
      </p:sp>
      <p:sp>
        <p:nvSpPr>
          <p:cNvPr id="2" name="TextBox 1"/>
          <p:cNvSpPr txBox="1"/>
          <p:nvPr/>
        </p:nvSpPr>
        <p:spPr>
          <a:xfrm>
            <a:off x="737460" y="1148103"/>
            <a:ext cx="7866247" cy="4708981"/>
          </a:xfrm>
          <a:prstGeom prst="rect">
            <a:avLst/>
          </a:prstGeom>
          <a:noFill/>
        </p:spPr>
        <p:txBody>
          <a:bodyPr wrap="square" rtlCol="0">
            <a:spAutoFit/>
          </a:bodyPr>
          <a:lstStyle/>
          <a:p>
            <a:r>
              <a:rPr lang="en-US" sz="2000" dirty="0" smtClean="0">
                <a:latin typeface="Arial"/>
                <a:cs typeface="Arial"/>
              </a:rPr>
              <a:t>Aged monkeys have fewer neurons and reduced input connections to PFC.</a:t>
            </a:r>
          </a:p>
          <a:p>
            <a:endParaRPr lang="en-US" sz="2000" dirty="0">
              <a:latin typeface="Arial"/>
              <a:cs typeface="Arial"/>
            </a:endParaRPr>
          </a:p>
          <a:p>
            <a:r>
              <a:rPr lang="en-US" sz="2000" dirty="0">
                <a:latin typeface="Arial"/>
                <a:cs typeface="Arial"/>
              </a:rPr>
              <a:t>Older </a:t>
            </a:r>
            <a:r>
              <a:rPr lang="en-US" sz="2000" dirty="0" smtClean="0">
                <a:latin typeface="Arial"/>
                <a:cs typeface="Arial"/>
              </a:rPr>
              <a:t>humans have </a:t>
            </a:r>
            <a:r>
              <a:rPr lang="en-US" sz="2000" dirty="0">
                <a:latin typeface="Arial"/>
                <a:cs typeface="Arial"/>
              </a:rPr>
              <a:t>impaired working </a:t>
            </a:r>
            <a:r>
              <a:rPr lang="en-US" sz="2000" dirty="0" smtClean="0">
                <a:latin typeface="Arial"/>
                <a:cs typeface="Arial"/>
              </a:rPr>
              <a:t>memory abilities. </a:t>
            </a:r>
            <a:r>
              <a:rPr lang="en-US" sz="2000" dirty="0" smtClean="0">
                <a:latin typeface="Arial"/>
                <a:cs typeface="Arial"/>
              </a:rPr>
              <a:t>Decline </a:t>
            </a:r>
            <a:r>
              <a:rPr lang="en-US" sz="2000" dirty="0" smtClean="0">
                <a:latin typeface="Arial"/>
                <a:cs typeface="Arial"/>
              </a:rPr>
              <a:t>in memory performance linked to reduced PFC activity in older adults.</a:t>
            </a:r>
          </a:p>
          <a:p>
            <a:endParaRPr lang="en-US" sz="2000" dirty="0">
              <a:latin typeface="Arial"/>
              <a:cs typeface="Arial"/>
            </a:endParaRPr>
          </a:p>
          <a:p>
            <a:r>
              <a:rPr lang="en-US" sz="2000" dirty="0" smtClean="0">
                <a:latin typeface="Arial"/>
                <a:cs typeface="Arial"/>
              </a:rPr>
              <a:t>Older people with intact memory ability show even greater PFC activation than younger controls – PFC working harder to maintain performance levels and to compensate.</a:t>
            </a:r>
          </a:p>
          <a:p>
            <a:endParaRPr lang="en-US" sz="2000" dirty="0">
              <a:latin typeface="Arial"/>
              <a:cs typeface="Arial"/>
            </a:endParaRPr>
          </a:p>
          <a:p>
            <a:r>
              <a:rPr lang="en-US" sz="2000" dirty="0" smtClean="0">
                <a:latin typeface="Arial"/>
                <a:cs typeface="Arial"/>
              </a:rPr>
              <a:t>Stimulant drugs linked to dopamine receptors improve memory performance in aged monkeys.</a:t>
            </a:r>
          </a:p>
          <a:p>
            <a:endParaRPr lang="en-US" sz="2000" dirty="0">
              <a:latin typeface="Arial"/>
              <a:cs typeface="Arial"/>
            </a:endParaRPr>
          </a:p>
          <a:p>
            <a:r>
              <a:rPr lang="en-US" sz="2000" dirty="0" smtClean="0">
                <a:latin typeface="Arial"/>
                <a:cs typeface="Arial"/>
              </a:rPr>
              <a:t>Possible treatments for failing </a:t>
            </a:r>
            <a:r>
              <a:rPr lang="en-US" sz="2000" dirty="0" smtClean="0">
                <a:latin typeface="Arial"/>
                <a:cs typeface="Arial"/>
              </a:rPr>
              <a:t>memory?</a:t>
            </a:r>
            <a:endParaRPr lang="en-US" sz="2000" dirty="0">
              <a:latin typeface="Arial"/>
              <a:cs typeface="Arial"/>
            </a:endParaRPr>
          </a:p>
          <a:p>
            <a:endParaRPr lang="en-US" sz="2000" dirty="0" smtClean="0">
              <a:latin typeface="Arial"/>
              <a:cs typeface="Arial"/>
            </a:endParaRPr>
          </a:p>
        </p:txBody>
      </p:sp>
    </p:spTree>
    <p:extLst>
      <p:ext uri="{BB962C8B-B14F-4D97-AF65-F5344CB8AC3E}">
        <p14:creationId xmlns:p14="http://schemas.microsoft.com/office/powerpoint/2010/main" val="92722635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Brain Areas Associated with Memory</a:t>
            </a:r>
            <a:endParaRPr lang="en-US" sz="2400" dirty="0">
              <a:latin typeface="Arial"/>
            </a:endParaRPr>
          </a:p>
        </p:txBody>
      </p:sp>
      <p:pic>
        <p:nvPicPr>
          <p:cNvPr id="4" name="Picture 3"/>
          <p:cNvPicPr>
            <a:picLocks noChangeAspect="1"/>
          </p:cNvPicPr>
          <p:nvPr/>
        </p:nvPicPr>
        <p:blipFill>
          <a:blip r:embed="rId3"/>
          <a:stretch>
            <a:fillRect/>
          </a:stretch>
        </p:blipFill>
        <p:spPr>
          <a:xfrm>
            <a:off x="469900" y="973838"/>
            <a:ext cx="8406540" cy="5717962"/>
          </a:xfrm>
          <a:prstGeom prst="rect">
            <a:avLst/>
          </a:prstGeom>
        </p:spPr>
      </p:pic>
    </p:spTree>
    <p:extLst>
      <p:ext uri="{BB962C8B-B14F-4D97-AF65-F5344CB8AC3E}">
        <p14:creationId xmlns:p14="http://schemas.microsoft.com/office/powerpoint/2010/main" val="45497750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37460" y="512173"/>
            <a:ext cx="7886733" cy="461665"/>
          </a:xfrm>
          <a:prstGeom prst="rect">
            <a:avLst/>
          </a:prstGeom>
        </p:spPr>
        <p:txBody>
          <a:bodyPr wrap="square">
            <a:spAutoFit/>
          </a:bodyPr>
          <a:lstStyle/>
          <a:p>
            <a:r>
              <a:rPr lang="en-US" sz="2400" dirty="0" smtClean="0">
                <a:latin typeface="Arial"/>
              </a:rPr>
              <a:t>The Hippocampus (Seahorse)</a:t>
            </a:r>
            <a:endParaRPr lang="en-US" sz="2400" dirty="0">
              <a:latin typeface="Arial"/>
            </a:endParaRPr>
          </a:p>
        </p:txBody>
      </p:sp>
      <p:sp>
        <p:nvSpPr>
          <p:cNvPr id="4" name="TextBox 3"/>
          <p:cNvSpPr txBox="1"/>
          <p:nvPr/>
        </p:nvSpPr>
        <p:spPr>
          <a:xfrm>
            <a:off x="737460" y="1149290"/>
            <a:ext cx="8026400" cy="400110"/>
          </a:xfrm>
          <a:prstGeom prst="rect">
            <a:avLst/>
          </a:prstGeom>
          <a:noFill/>
        </p:spPr>
        <p:txBody>
          <a:bodyPr wrap="square" rtlCol="0">
            <a:spAutoFit/>
          </a:bodyPr>
          <a:lstStyle/>
          <a:p>
            <a:r>
              <a:rPr lang="en-US" sz="2000" dirty="0">
                <a:latin typeface="Arial"/>
                <a:cs typeface="Arial"/>
              </a:rPr>
              <a:t>Venetian anatomist </a:t>
            </a:r>
            <a:r>
              <a:rPr lang="en-US" sz="2000" dirty="0" smtClean="0">
                <a:latin typeface="Arial"/>
                <a:cs typeface="Arial"/>
              </a:rPr>
              <a:t>Julius Caesar </a:t>
            </a:r>
            <a:r>
              <a:rPr lang="en-US" sz="2000" dirty="0" err="1" smtClean="0">
                <a:latin typeface="Arial"/>
                <a:cs typeface="Arial"/>
              </a:rPr>
              <a:t>Aranzi</a:t>
            </a:r>
            <a:r>
              <a:rPr lang="en-US" sz="2000" dirty="0" smtClean="0">
                <a:latin typeface="Arial"/>
                <a:cs typeface="Arial"/>
              </a:rPr>
              <a:t> (1587) first used the term.</a:t>
            </a:r>
            <a:endParaRPr lang="en-US" sz="2000" dirty="0">
              <a:latin typeface="Arial"/>
              <a:cs typeface="Arial"/>
            </a:endParaRPr>
          </a:p>
        </p:txBody>
      </p:sp>
      <p:pic>
        <p:nvPicPr>
          <p:cNvPr id="2" name="Picture 1"/>
          <p:cNvPicPr>
            <a:picLocks noChangeAspect="1"/>
          </p:cNvPicPr>
          <p:nvPr/>
        </p:nvPicPr>
        <p:blipFill>
          <a:blip r:embed="rId3"/>
          <a:stretch>
            <a:fillRect/>
          </a:stretch>
        </p:blipFill>
        <p:spPr>
          <a:xfrm>
            <a:off x="737460" y="1682016"/>
            <a:ext cx="7861300" cy="5033990"/>
          </a:xfrm>
          <a:prstGeom prst="rect">
            <a:avLst/>
          </a:prstGeom>
        </p:spPr>
      </p:pic>
    </p:spTree>
    <p:extLst>
      <p:ext uri="{BB962C8B-B14F-4D97-AF65-F5344CB8AC3E}">
        <p14:creationId xmlns:p14="http://schemas.microsoft.com/office/powerpoint/2010/main" val="152489433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19437</TotalTime>
  <Words>2642</Words>
  <Application>Microsoft Macintosh PowerPoint</Application>
  <PresentationFormat>On-screen Show (4:3)</PresentationFormat>
  <Paragraphs>328</Paragraphs>
  <Slides>35</Slides>
  <Notes>31</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UoB</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Turk</dc:creator>
  <cp:lastModifiedBy>Dave Turk</cp:lastModifiedBy>
  <cp:revision>57</cp:revision>
  <dcterms:created xsi:type="dcterms:W3CDTF">2014-04-15T09:29:26Z</dcterms:created>
  <dcterms:modified xsi:type="dcterms:W3CDTF">2015-04-21T10:48:14Z</dcterms:modified>
</cp:coreProperties>
</file>

<file path=docProps/thumbnail.jpeg>
</file>